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4536" r:id="rId2"/>
    <p:sldId id="328" r:id="rId3"/>
    <p:sldId id="3935" r:id="rId4"/>
    <p:sldId id="1029" r:id="rId5"/>
    <p:sldId id="4540" r:id="rId6"/>
    <p:sldId id="4001" r:id="rId7"/>
    <p:sldId id="4084" r:id="rId8"/>
    <p:sldId id="4378" r:id="rId9"/>
    <p:sldId id="4654" r:id="rId10"/>
    <p:sldId id="1072" r:id="rId11"/>
    <p:sldId id="4518" r:id="rId12"/>
    <p:sldId id="1060" r:id="rId13"/>
    <p:sldId id="4429" r:id="rId14"/>
    <p:sldId id="1091" r:id="rId15"/>
    <p:sldId id="4182" r:id="rId16"/>
    <p:sldId id="4430" r:id="rId17"/>
    <p:sldId id="4487" r:id="rId18"/>
    <p:sldId id="4557" r:id="rId19"/>
    <p:sldId id="4488" r:id="rId20"/>
    <p:sldId id="267" r:id="rId21"/>
    <p:sldId id="4534" r:id="rId22"/>
    <p:sldId id="4491" r:id="rId23"/>
    <p:sldId id="4641" r:id="rId24"/>
    <p:sldId id="4643" r:id="rId25"/>
    <p:sldId id="4553" r:id="rId26"/>
    <p:sldId id="4492" r:id="rId27"/>
    <p:sldId id="4493" r:id="rId28"/>
    <p:sldId id="4494" r:id="rId29"/>
    <p:sldId id="4496" r:id="rId30"/>
    <p:sldId id="4495" r:id="rId31"/>
    <p:sldId id="4497" r:id="rId32"/>
    <p:sldId id="4498" r:id="rId33"/>
    <p:sldId id="4499" r:id="rId34"/>
    <p:sldId id="4500" r:id="rId35"/>
    <p:sldId id="4566" r:id="rId36"/>
    <p:sldId id="4533" r:id="rId37"/>
    <p:sldId id="4501" r:id="rId38"/>
    <p:sldId id="4503" r:id="rId39"/>
    <p:sldId id="4653" r:id="rId40"/>
    <p:sldId id="4504" r:id="rId41"/>
    <p:sldId id="4660" r:id="rId42"/>
    <p:sldId id="4649" r:id="rId43"/>
    <p:sldId id="4642" r:id="rId44"/>
    <p:sldId id="4650" r:id="rId45"/>
    <p:sldId id="4651" r:id="rId46"/>
    <p:sldId id="4655" r:id="rId47"/>
    <p:sldId id="4645" r:id="rId48"/>
    <p:sldId id="4511" r:id="rId49"/>
    <p:sldId id="4506" r:id="rId50"/>
    <p:sldId id="4661" r:id="rId51"/>
    <p:sldId id="4558" r:id="rId52"/>
    <p:sldId id="4560" r:id="rId53"/>
    <p:sldId id="4648" r:id="rId54"/>
    <p:sldId id="4662" r:id="rId55"/>
    <p:sldId id="4657" r:id="rId56"/>
    <p:sldId id="4659" r:id="rId57"/>
    <p:sldId id="4565" r:id="rId58"/>
    <p:sldId id="4663" r:id="rId59"/>
    <p:sldId id="4646" r:id="rId60"/>
    <p:sldId id="4658" r:id="rId61"/>
    <p:sldId id="4656" r:id="rId62"/>
    <p:sldId id="410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49" autoAdjust="0"/>
    <p:restoredTop sz="91408"/>
  </p:normalViewPr>
  <p:slideViewPr>
    <p:cSldViewPr snapToGrid="0" snapToObjects="1">
      <p:cViewPr varScale="1">
        <p:scale>
          <a:sx n="55" d="100"/>
          <a:sy n="55" d="100"/>
        </p:scale>
        <p:origin x="38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Domestic Spending =$29.1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E5-41D4-AFF8-885A4C002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E5-41D4-AFF8-885A4C002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E5-41D4-AFF8-885A4C002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55611A-C62E-422F-B5C7-1F4F4E5C2B1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58A7593-0AC8-4AE6-A19E-242EE06E230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2E5-41D4-AFF8-885A4C002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18E0B7-2B7B-4F0A-84D8-A8AA2B454C1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B2157C-80FE-4FF2-AFAB-9AC6BBFA528A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2E5-41D4-AFF8-885A4C002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00CF33-8EFC-41C2-AFF3-AA37D10F144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575A3D0-30DB-4FFF-9FBD-823D35B15447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2E5-41D4-AFF8-885A4C002B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19164.2</c:v>
                </c:pt>
                <c:pt idx="1">
                  <c:v>5004.3999999999996</c:v>
                </c:pt>
                <c:pt idx="2">
                  <c:v>4937.3999999999996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67.8%</c:v>
                  </c:pt>
                  <c:pt idx="1">
                    <c:v>17.7%</c:v>
                  </c:pt>
                  <c:pt idx="2">
                    <c:v>17.5%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C2E5-41D4-AFF8-885A4C00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Median Single</a:t>
            </a:r>
            <a:r>
              <a:rPr lang="en-US" sz="2800" baseline="0"/>
              <a:t> Family Home Prices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45151964700055E-2"/>
          <c:y val="0.22158601114621651"/>
          <c:w val="0.90216982388071054"/>
          <c:h val="0.61416138080505578"/>
        </c:manualLayout>
      </c:layout>
      <c:lineChart>
        <c:grouping val="standard"/>
        <c:varyColors val="0"/>
        <c:ser>
          <c:idx val="0"/>
          <c:order val="0"/>
          <c:tx>
            <c:v>Concord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'Metro_zhvi_uc_sfr_tier_0.33_0.6'!$BF$1:$KL$1</c:f>
              <c:numCache>
                <c:formatCode>m/d/yyyy</c:formatCode>
                <c:ptCount val="241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  <c:pt idx="240">
                  <c:v>45443</c:v>
                </c:pt>
              </c:numCache>
            </c:numRef>
          </c:cat>
          <c:val>
            <c:numRef>
              <c:f>'Metro_zhvi_uc_sfr_tier_0.33_0.6'!$BF$279:$KL$279</c:f>
              <c:numCache>
                <c:formatCode>General</c:formatCode>
                <c:ptCount val="241"/>
                <c:pt idx="0">
                  <c:v>222113.57208719201</c:v>
                </c:pt>
                <c:pt idx="1">
                  <c:v>223958.38538286701</c:v>
                </c:pt>
                <c:pt idx="2">
                  <c:v>226110.89829701901</c:v>
                </c:pt>
                <c:pt idx="3">
                  <c:v>228206.47042425201</c:v>
                </c:pt>
                <c:pt idx="4">
                  <c:v>230612.39667751401</c:v>
                </c:pt>
                <c:pt idx="5">
                  <c:v>232888.23884952301</c:v>
                </c:pt>
                <c:pt idx="6">
                  <c:v>235180.94328701499</c:v>
                </c:pt>
                <c:pt idx="7">
                  <c:v>237341.98294137701</c:v>
                </c:pt>
                <c:pt idx="8">
                  <c:v>239309.102566166</c:v>
                </c:pt>
                <c:pt idx="9">
                  <c:v>241196.21189331301</c:v>
                </c:pt>
                <c:pt idx="10">
                  <c:v>242940.46476517399</c:v>
                </c:pt>
                <c:pt idx="11">
                  <c:v>244654.69224303201</c:v>
                </c:pt>
                <c:pt idx="12">
                  <c:v>246106.09906640599</c:v>
                </c:pt>
                <c:pt idx="13">
                  <c:v>247635.54411374201</c:v>
                </c:pt>
                <c:pt idx="14">
                  <c:v>249324.17754660899</c:v>
                </c:pt>
                <c:pt idx="15">
                  <c:v>251401.089888305</c:v>
                </c:pt>
                <c:pt idx="16">
                  <c:v>253411.16184825101</c:v>
                </c:pt>
                <c:pt idx="17">
                  <c:v>255176.39262376001</c:v>
                </c:pt>
                <c:pt idx="18">
                  <c:v>256885.58977678101</c:v>
                </c:pt>
                <c:pt idx="19">
                  <c:v>258385.074585328</c:v>
                </c:pt>
                <c:pt idx="20">
                  <c:v>259904.04017550201</c:v>
                </c:pt>
                <c:pt idx="21">
                  <c:v>261184.98841556799</c:v>
                </c:pt>
                <c:pt idx="22">
                  <c:v>262530.163455564</c:v>
                </c:pt>
                <c:pt idx="23">
                  <c:v>263670.61781622597</c:v>
                </c:pt>
                <c:pt idx="24">
                  <c:v>264327.95802201098</c:v>
                </c:pt>
                <c:pt idx="25">
                  <c:v>264625.609849912</c:v>
                </c:pt>
                <c:pt idx="26">
                  <c:v>264826.16110062797</c:v>
                </c:pt>
                <c:pt idx="27">
                  <c:v>264900.601159646</c:v>
                </c:pt>
                <c:pt idx="28">
                  <c:v>264819.94785926701</c:v>
                </c:pt>
                <c:pt idx="29">
                  <c:v>264061.541325128</c:v>
                </c:pt>
                <c:pt idx="30">
                  <c:v>262808.47251161298</c:v>
                </c:pt>
                <c:pt idx="31">
                  <c:v>261632.453835027</c:v>
                </c:pt>
                <c:pt idx="32">
                  <c:v>260651.55972903999</c:v>
                </c:pt>
                <c:pt idx="33">
                  <c:v>259169.36531197699</c:v>
                </c:pt>
                <c:pt idx="34">
                  <c:v>257152.529617622</c:v>
                </c:pt>
                <c:pt idx="35">
                  <c:v>256014.623202672</c:v>
                </c:pt>
                <c:pt idx="36">
                  <c:v>255777.372904007</c:v>
                </c:pt>
                <c:pt idx="37">
                  <c:v>256016.73844895899</c:v>
                </c:pt>
                <c:pt idx="38">
                  <c:v>255150.03439576499</c:v>
                </c:pt>
                <c:pt idx="39">
                  <c:v>254299.24424695101</c:v>
                </c:pt>
                <c:pt idx="40">
                  <c:v>253272.02790727501</c:v>
                </c:pt>
                <c:pt idx="41">
                  <c:v>252034.48377671401</c:v>
                </c:pt>
                <c:pt idx="42">
                  <c:v>250952.76840413199</c:v>
                </c:pt>
                <c:pt idx="43">
                  <c:v>250041.18364688699</c:v>
                </c:pt>
                <c:pt idx="44">
                  <c:v>249799.61269510299</c:v>
                </c:pt>
                <c:pt idx="45">
                  <c:v>249311.77939981499</c:v>
                </c:pt>
                <c:pt idx="46">
                  <c:v>248520.58715793601</c:v>
                </c:pt>
                <c:pt idx="47">
                  <c:v>247220.30771787901</c:v>
                </c:pt>
                <c:pt idx="48">
                  <c:v>244083.78715597701</c:v>
                </c:pt>
                <c:pt idx="49">
                  <c:v>240272.80078133801</c:v>
                </c:pt>
                <c:pt idx="50">
                  <c:v>236622.04889047399</c:v>
                </c:pt>
                <c:pt idx="51">
                  <c:v>232769.84316061399</c:v>
                </c:pt>
                <c:pt idx="52">
                  <c:v>229221.866095606</c:v>
                </c:pt>
                <c:pt idx="53">
                  <c:v>225291.237480991</c:v>
                </c:pt>
                <c:pt idx="54">
                  <c:v>224567.06108282699</c:v>
                </c:pt>
                <c:pt idx="55">
                  <c:v>224181.83494654999</c:v>
                </c:pt>
                <c:pt idx="56">
                  <c:v>224619.13898775101</c:v>
                </c:pt>
                <c:pt idx="57">
                  <c:v>223651.145700408</c:v>
                </c:pt>
                <c:pt idx="58">
                  <c:v>222971.51346558801</c:v>
                </c:pt>
                <c:pt idx="59">
                  <c:v>221678.53422107201</c:v>
                </c:pt>
                <c:pt idx="60">
                  <c:v>220305.86498515701</c:v>
                </c:pt>
                <c:pt idx="61">
                  <c:v>218377.69687508</c:v>
                </c:pt>
                <c:pt idx="62">
                  <c:v>216791.713790462</c:v>
                </c:pt>
                <c:pt idx="63">
                  <c:v>215665.790049615</c:v>
                </c:pt>
                <c:pt idx="64">
                  <c:v>215066.469394207</c:v>
                </c:pt>
                <c:pt idx="65">
                  <c:v>214150.388551829</c:v>
                </c:pt>
                <c:pt idx="66">
                  <c:v>213562.95267049599</c:v>
                </c:pt>
                <c:pt idx="67">
                  <c:v>212854.099731569</c:v>
                </c:pt>
                <c:pt idx="68">
                  <c:v>213072.60735413001</c:v>
                </c:pt>
                <c:pt idx="69">
                  <c:v>212935.70992405899</c:v>
                </c:pt>
                <c:pt idx="70">
                  <c:v>212503.09222959599</c:v>
                </c:pt>
                <c:pt idx="71">
                  <c:v>211054.060447261</c:v>
                </c:pt>
                <c:pt idx="72">
                  <c:v>209367.13866285299</c:v>
                </c:pt>
                <c:pt idx="73">
                  <c:v>208475.60128906899</c:v>
                </c:pt>
                <c:pt idx="74">
                  <c:v>208688.32231956799</c:v>
                </c:pt>
                <c:pt idx="75">
                  <c:v>209514.85283136001</c:v>
                </c:pt>
                <c:pt idx="76">
                  <c:v>210477.284965256</c:v>
                </c:pt>
                <c:pt idx="77">
                  <c:v>210295.521697672</c:v>
                </c:pt>
                <c:pt idx="78">
                  <c:v>209579.45716322699</c:v>
                </c:pt>
                <c:pt idx="79">
                  <c:v>208084.39204278801</c:v>
                </c:pt>
                <c:pt idx="80">
                  <c:v>206516.37298981799</c:v>
                </c:pt>
                <c:pt idx="81">
                  <c:v>205360.65375231</c:v>
                </c:pt>
                <c:pt idx="82">
                  <c:v>204258.25787014799</c:v>
                </c:pt>
                <c:pt idx="83">
                  <c:v>203726.72895349801</c:v>
                </c:pt>
                <c:pt idx="84">
                  <c:v>203309.15959260601</c:v>
                </c:pt>
                <c:pt idx="85">
                  <c:v>203199.73254733699</c:v>
                </c:pt>
                <c:pt idx="86">
                  <c:v>202566.62150935299</c:v>
                </c:pt>
                <c:pt idx="87">
                  <c:v>202516.379389529</c:v>
                </c:pt>
                <c:pt idx="88">
                  <c:v>203043.84878590101</c:v>
                </c:pt>
                <c:pt idx="89">
                  <c:v>204763.34439440499</c:v>
                </c:pt>
                <c:pt idx="90">
                  <c:v>205850.41349986001</c:v>
                </c:pt>
                <c:pt idx="91">
                  <c:v>206748.56411974601</c:v>
                </c:pt>
                <c:pt idx="92">
                  <c:v>206494.457806702</c:v>
                </c:pt>
                <c:pt idx="93">
                  <c:v>205982.77997639601</c:v>
                </c:pt>
                <c:pt idx="94">
                  <c:v>205242.26444299601</c:v>
                </c:pt>
                <c:pt idx="95">
                  <c:v>205531.91421819499</c:v>
                </c:pt>
                <c:pt idx="96">
                  <c:v>206311.828189817</c:v>
                </c:pt>
                <c:pt idx="97">
                  <c:v>207424.622262224</c:v>
                </c:pt>
                <c:pt idx="98">
                  <c:v>208060.55340122699</c:v>
                </c:pt>
                <c:pt idx="99">
                  <c:v>208035.96539699301</c:v>
                </c:pt>
                <c:pt idx="100">
                  <c:v>207625.636917119</c:v>
                </c:pt>
                <c:pt idx="101">
                  <c:v>207464.584971453</c:v>
                </c:pt>
                <c:pt idx="102">
                  <c:v>207154.67992895201</c:v>
                </c:pt>
                <c:pt idx="103">
                  <c:v>207078.187284685</c:v>
                </c:pt>
                <c:pt idx="104">
                  <c:v>206863.11373073299</c:v>
                </c:pt>
                <c:pt idx="105">
                  <c:v>207337.60050150799</c:v>
                </c:pt>
                <c:pt idx="106">
                  <c:v>207514.06257674599</c:v>
                </c:pt>
                <c:pt idx="107">
                  <c:v>208097.85263152499</c:v>
                </c:pt>
                <c:pt idx="108">
                  <c:v>209192.70029374</c:v>
                </c:pt>
                <c:pt idx="109">
                  <c:v>210823.387092719</c:v>
                </c:pt>
                <c:pt idx="110">
                  <c:v>212123.055686518</c:v>
                </c:pt>
                <c:pt idx="111">
                  <c:v>213009.45877393</c:v>
                </c:pt>
                <c:pt idx="112">
                  <c:v>213662.27084066701</c:v>
                </c:pt>
                <c:pt idx="113">
                  <c:v>214726.001523593</c:v>
                </c:pt>
                <c:pt idx="114">
                  <c:v>215146.25918190999</c:v>
                </c:pt>
                <c:pt idx="115">
                  <c:v>215351.418656525</c:v>
                </c:pt>
                <c:pt idx="116">
                  <c:v>215236.15701371399</c:v>
                </c:pt>
                <c:pt idx="117">
                  <c:v>215527.344990118</c:v>
                </c:pt>
                <c:pt idx="118">
                  <c:v>216106.55783040801</c:v>
                </c:pt>
                <c:pt idx="119">
                  <c:v>216691.68563262699</c:v>
                </c:pt>
                <c:pt idx="120">
                  <c:v>217844.447043141</c:v>
                </c:pt>
                <c:pt idx="121">
                  <c:v>218927.478275147</c:v>
                </c:pt>
                <c:pt idx="122">
                  <c:v>219888.78889574599</c:v>
                </c:pt>
                <c:pt idx="123">
                  <c:v>220382.06581162501</c:v>
                </c:pt>
                <c:pt idx="124">
                  <c:v>220576.888805275</c:v>
                </c:pt>
                <c:pt idx="125">
                  <c:v>221051.02287765901</c:v>
                </c:pt>
                <c:pt idx="126">
                  <c:v>221138.295844621</c:v>
                </c:pt>
                <c:pt idx="127">
                  <c:v>221363.94714142001</c:v>
                </c:pt>
                <c:pt idx="128">
                  <c:v>221103.89930675199</c:v>
                </c:pt>
                <c:pt idx="129">
                  <c:v>221511.68200444101</c:v>
                </c:pt>
                <c:pt idx="130">
                  <c:v>222215.587173615</c:v>
                </c:pt>
                <c:pt idx="131">
                  <c:v>223378.45972766701</c:v>
                </c:pt>
                <c:pt idx="132">
                  <c:v>224614.66680097501</c:v>
                </c:pt>
                <c:pt idx="133">
                  <c:v>225626.434458731</c:v>
                </c:pt>
                <c:pt idx="134">
                  <c:v>226681.48864789799</c:v>
                </c:pt>
                <c:pt idx="135">
                  <c:v>227642.09695878401</c:v>
                </c:pt>
                <c:pt idx="136">
                  <c:v>228389.140668901</c:v>
                </c:pt>
                <c:pt idx="137">
                  <c:v>229406.22328666199</c:v>
                </c:pt>
                <c:pt idx="138">
                  <c:v>230002.27456078699</c:v>
                </c:pt>
                <c:pt idx="139">
                  <c:v>230680.832874524</c:v>
                </c:pt>
                <c:pt idx="140">
                  <c:v>230773.89998816699</c:v>
                </c:pt>
                <c:pt idx="141">
                  <c:v>230657.943986798</c:v>
                </c:pt>
                <c:pt idx="142">
                  <c:v>230347.31116025499</c:v>
                </c:pt>
                <c:pt idx="143">
                  <c:v>230491.12792795501</c:v>
                </c:pt>
                <c:pt idx="144">
                  <c:v>231734.93108613099</c:v>
                </c:pt>
                <c:pt idx="145">
                  <c:v>233454.264797654</c:v>
                </c:pt>
                <c:pt idx="146">
                  <c:v>234705.66877647801</c:v>
                </c:pt>
                <c:pt idx="147">
                  <c:v>235231.688256261</c:v>
                </c:pt>
                <c:pt idx="148">
                  <c:v>235450.734700256</c:v>
                </c:pt>
                <c:pt idx="149">
                  <c:v>236017.272722336</c:v>
                </c:pt>
                <c:pt idx="150">
                  <c:v>236687.37896556201</c:v>
                </c:pt>
                <c:pt idx="151">
                  <c:v>237733.999516198</c:v>
                </c:pt>
                <c:pt idx="152">
                  <c:v>238814.32486778501</c:v>
                </c:pt>
                <c:pt idx="153">
                  <c:v>240343.89135451501</c:v>
                </c:pt>
                <c:pt idx="154">
                  <c:v>242119.81915623901</c:v>
                </c:pt>
                <c:pt idx="155">
                  <c:v>244183.887226577</c:v>
                </c:pt>
                <c:pt idx="156">
                  <c:v>246222.255488164</c:v>
                </c:pt>
                <c:pt idx="157">
                  <c:v>248069.49263113199</c:v>
                </c:pt>
                <c:pt idx="158">
                  <c:v>249740.905236194</c:v>
                </c:pt>
                <c:pt idx="159">
                  <c:v>251064.52957809099</c:v>
                </c:pt>
                <c:pt idx="160">
                  <c:v>251969.83067295299</c:v>
                </c:pt>
                <c:pt idx="161">
                  <c:v>252939.376968044</c:v>
                </c:pt>
                <c:pt idx="162">
                  <c:v>253837.29572587201</c:v>
                </c:pt>
                <c:pt idx="163">
                  <c:v>255145.43281981599</c:v>
                </c:pt>
                <c:pt idx="164">
                  <c:v>256441.93852699699</c:v>
                </c:pt>
                <c:pt idx="165">
                  <c:v>257992.95334055999</c:v>
                </c:pt>
                <c:pt idx="166">
                  <c:v>260056.30117525</c:v>
                </c:pt>
                <c:pt idx="167">
                  <c:v>262068.00508729799</c:v>
                </c:pt>
                <c:pt idx="168">
                  <c:v>264212.39448429301</c:v>
                </c:pt>
                <c:pt idx="169">
                  <c:v>265968.34973730298</c:v>
                </c:pt>
                <c:pt idx="170">
                  <c:v>267719.68367749499</c:v>
                </c:pt>
                <c:pt idx="171">
                  <c:v>268906.71611674502</c:v>
                </c:pt>
                <c:pt idx="172">
                  <c:v>269388.436911267</c:v>
                </c:pt>
                <c:pt idx="173">
                  <c:v>269450.53762531502</c:v>
                </c:pt>
                <c:pt idx="174">
                  <c:v>269471.240812562</c:v>
                </c:pt>
                <c:pt idx="175">
                  <c:v>269664.91793066601</c:v>
                </c:pt>
                <c:pt idx="176">
                  <c:v>269919.34460831003</c:v>
                </c:pt>
                <c:pt idx="177">
                  <c:v>270667.74792748998</c:v>
                </c:pt>
                <c:pt idx="178">
                  <c:v>271776.23903180601</c:v>
                </c:pt>
                <c:pt idx="179">
                  <c:v>273055.20940867002</c:v>
                </c:pt>
                <c:pt idx="180">
                  <c:v>274223.43494445097</c:v>
                </c:pt>
                <c:pt idx="181">
                  <c:v>275602.452824543</c:v>
                </c:pt>
                <c:pt idx="182">
                  <c:v>277318.18341745302</c:v>
                </c:pt>
                <c:pt idx="183">
                  <c:v>278741.00290026201</c:v>
                </c:pt>
                <c:pt idx="184">
                  <c:v>279834.999073493</c:v>
                </c:pt>
                <c:pt idx="185">
                  <c:v>280792.94561470399</c:v>
                </c:pt>
                <c:pt idx="186">
                  <c:v>282175.21914285398</c:v>
                </c:pt>
                <c:pt idx="187">
                  <c:v>283725.198674126</c:v>
                </c:pt>
                <c:pt idx="188">
                  <c:v>285572.00897789601</c:v>
                </c:pt>
                <c:pt idx="189">
                  <c:v>287532.975454734</c:v>
                </c:pt>
                <c:pt idx="190">
                  <c:v>289833.14314621798</c:v>
                </c:pt>
                <c:pt idx="191">
                  <c:v>291921.99326998502</c:v>
                </c:pt>
                <c:pt idx="192">
                  <c:v>293607.875824199</c:v>
                </c:pt>
                <c:pt idx="193">
                  <c:v>294838.15025989601</c:v>
                </c:pt>
                <c:pt idx="194">
                  <c:v>296228.01588084799</c:v>
                </c:pt>
                <c:pt idx="195">
                  <c:v>298873.55916513398</c:v>
                </c:pt>
                <c:pt idx="196">
                  <c:v>303478.35622994503</c:v>
                </c:pt>
                <c:pt idx="197">
                  <c:v>309360.472301164</c:v>
                </c:pt>
                <c:pt idx="198">
                  <c:v>315719.22527750698</c:v>
                </c:pt>
                <c:pt idx="199">
                  <c:v>321746.49570033402</c:v>
                </c:pt>
                <c:pt idx="200">
                  <c:v>327543.83129431301</c:v>
                </c:pt>
                <c:pt idx="201">
                  <c:v>333828.66954216198</c:v>
                </c:pt>
                <c:pt idx="202">
                  <c:v>340466.63039952901</c:v>
                </c:pt>
                <c:pt idx="203">
                  <c:v>347669.92059464601</c:v>
                </c:pt>
                <c:pt idx="204">
                  <c:v>354933.04509211698</c:v>
                </c:pt>
                <c:pt idx="205">
                  <c:v>362144.17559164</c:v>
                </c:pt>
                <c:pt idx="206">
                  <c:v>367732.83256444999</c:v>
                </c:pt>
                <c:pt idx="207">
                  <c:v>370178.69907470897</c:v>
                </c:pt>
                <c:pt idx="208">
                  <c:v>369723.241784201</c:v>
                </c:pt>
                <c:pt idx="209">
                  <c:v>368460.94916099601</c:v>
                </c:pt>
                <c:pt idx="210">
                  <c:v>368372.46394912503</c:v>
                </c:pt>
                <c:pt idx="211">
                  <c:v>369764.68986758601</c:v>
                </c:pt>
                <c:pt idx="212">
                  <c:v>374495.90455315</c:v>
                </c:pt>
                <c:pt idx="213">
                  <c:v>381967.64719994902</c:v>
                </c:pt>
                <c:pt idx="214">
                  <c:v>391763.61592746101</c:v>
                </c:pt>
                <c:pt idx="215">
                  <c:v>401902.30957649299</c:v>
                </c:pt>
                <c:pt idx="216">
                  <c:v>410643.18380369898</c:v>
                </c:pt>
                <c:pt idx="217">
                  <c:v>417565.82877407601</c:v>
                </c:pt>
                <c:pt idx="218">
                  <c:v>421081.66994097899</c:v>
                </c:pt>
                <c:pt idx="219">
                  <c:v>422084.97870026802</c:v>
                </c:pt>
                <c:pt idx="220">
                  <c:v>421483.08369057899</c:v>
                </c:pt>
                <c:pt idx="221">
                  <c:v>420724.11189021502</c:v>
                </c:pt>
                <c:pt idx="222">
                  <c:v>420405.07513747597</c:v>
                </c:pt>
                <c:pt idx="223">
                  <c:v>420133.27048794797</c:v>
                </c:pt>
                <c:pt idx="224">
                  <c:v>419676.42018814798</c:v>
                </c:pt>
                <c:pt idx="225">
                  <c:v>420084.84336573601</c:v>
                </c:pt>
                <c:pt idx="226">
                  <c:v>421379.75977791799</c:v>
                </c:pt>
                <c:pt idx="227">
                  <c:v>424195.95852702903</c:v>
                </c:pt>
                <c:pt idx="228">
                  <c:v>427488.14883007499</c:v>
                </c:pt>
                <c:pt idx="229">
                  <c:v>431331.40144734201</c:v>
                </c:pt>
                <c:pt idx="230">
                  <c:v>435202.48905739503</c:v>
                </c:pt>
                <c:pt idx="231">
                  <c:v>439682.49435541499</c:v>
                </c:pt>
                <c:pt idx="232">
                  <c:v>444420.97857096803</c:v>
                </c:pt>
                <c:pt idx="233">
                  <c:v>448528.72028897202</c:v>
                </c:pt>
                <c:pt idx="234">
                  <c:v>451301.12277313502</c:v>
                </c:pt>
                <c:pt idx="235">
                  <c:v>452752.828278222</c:v>
                </c:pt>
                <c:pt idx="236">
                  <c:v>453549.06314407801</c:v>
                </c:pt>
                <c:pt idx="237">
                  <c:v>455275.03587713803</c:v>
                </c:pt>
                <c:pt idx="238">
                  <c:v>458721.432182858</c:v>
                </c:pt>
                <c:pt idx="239">
                  <c:v>463702.68026127201</c:v>
                </c:pt>
                <c:pt idx="240">
                  <c:v>467958.71781760798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1-4143-99AE-B0F164432CA8}"/>
            </c:ext>
          </c:extLst>
        </c:ser>
        <c:ser>
          <c:idx val="1"/>
          <c:order val="1"/>
          <c:tx>
            <c:v>US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'Metro_zhvi_uc_sfr_tier_0.33_0.6'!$BF$1:$KL$1</c:f>
              <c:numCache>
                <c:formatCode>m/d/yyyy</c:formatCode>
                <c:ptCount val="241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  <c:pt idx="236">
                  <c:v>45322</c:v>
                </c:pt>
                <c:pt idx="237">
                  <c:v>45351</c:v>
                </c:pt>
                <c:pt idx="238">
                  <c:v>45382</c:v>
                </c:pt>
                <c:pt idx="239">
                  <c:v>45412</c:v>
                </c:pt>
                <c:pt idx="240">
                  <c:v>45443</c:v>
                </c:pt>
              </c:numCache>
            </c:numRef>
          </c:cat>
          <c:val>
            <c:numRef>
              <c:f>'Metro_zhvi_uc_sfr_tier_0.33_0.6'!$BF$2:$KL$2</c:f>
              <c:numCache>
                <c:formatCode>General</c:formatCode>
                <c:ptCount val="241"/>
                <c:pt idx="0">
                  <c:v>166381.24158550001</c:v>
                </c:pt>
                <c:pt idx="1">
                  <c:v>167921.753074957</c:v>
                </c:pt>
                <c:pt idx="2">
                  <c:v>169585.420119463</c:v>
                </c:pt>
                <c:pt idx="3">
                  <c:v>171271.836336226</c:v>
                </c:pt>
                <c:pt idx="4">
                  <c:v>172935.521221003</c:v>
                </c:pt>
                <c:pt idx="5">
                  <c:v>174528.35826767099</c:v>
                </c:pt>
                <c:pt idx="6">
                  <c:v>176026.15518016901</c:v>
                </c:pt>
                <c:pt idx="7">
                  <c:v>177500.31715053</c:v>
                </c:pt>
                <c:pt idx="8">
                  <c:v>178927.31062234301</c:v>
                </c:pt>
                <c:pt idx="9">
                  <c:v>180377.471133327</c:v>
                </c:pt>
                <c:pt idx="10">
                  <c:v>181867.698799515</c:v>
                </c:pt>
                <c:pt idx="11">
                  <c:v>183542.41790003199</c:v>
                </c:pt>
                <c:pt idx="12">
                  <c:v>185320.51623107199</c:v>
                </c:pt>
                <c:pt idx="13">
                  <c:v>187187.98472099699</c:v>
                </c:pt>
                <c:pt idx="14">
                  <c:v>189068.07262720499</c:v>
                </c:pt>
                <c:pt idx="15">
                  <c:v>190969.60431740599</c:v>
                </c:pt>
                <c:pt idx="16">
                  <c:v>192838.62391536499</c:v>
                </c:pt>
                <c:pt idx="17">
                  <c:v>194611.32469836899</c:v>
                </c:pt>
                <c:pt idx="18">
                  <c:v>196236.39401080701</c:v>
                </c:pt>
                <c:pt idx="19">
                  <c:v>197707.40361262899</c:v>
                </c:pt>
                <c:pt idx="20">
                  <c:v>198966.248442529</c:v>
                </c:pt>
                <c:pt idx="21">
                  <c:v>200137.077475561</c:v>
                </c:pt>
                <c:pt idx="22">
                  <c:v>201315.022068825</c:v>
                </c:pt>
                <c:pt idx="23">
                  <c:v>202577.68359885001</c:v>
                </c:pt>
                <c:pt idx="24">
                  <c:v>203825.17672011201</c:v>
                </c:pt>
                <c:pt idx="25">
                  <c:v>204932.535749484</c:v>
                </c:pt>
                <c:pt idx="26">
                  <c:v>205813.35614640301</c:v>
                </c:pt>
                <c:pt idx="27">
                  <c:v>206504.96721685</c:v>
                </c:pt>
                <c:pt idx="28">
                  <c:v>206975.101512038</c:v>
                </c:pt>
                <c:pt idx="29">
                  <c:v>207325.06213740501</c:v>
                </c:pt>
                <c:pt idx="30">
                  <c:v>207524.44000642101</c:v>
                </c:pt>
                <c:pt idx="31">
                  <c:v>207660.173203732</c:v>
                </c:pt>
                <c:pt idx="32">
                  <c:v>207732.18467302099</c:v>
                </c:pt>
                <c:pt idx="33">
                  <c:v>207805.54261465801</c:v>
                </c:pt>
                <c:pt idx="34">
                  <c:v>207871.29284294401</c:v>
                </c:pt>
                <c:pt idx="35">
                  <c:v>207943.05862943499</c:v>
                </c:pt>
                <c:pt idx="36">
                  <c:v>207902.74879071099</c:v>
                </c:pt>
                <c:pt idx="37">
                  <c:v>207695.98939956399</c:v>
                </c:pt>
                <c:pt idx="38">
                  <c:v>207265.91374879799</c:v>
                </c:pt>
                <c:pt idx="39">
                  <c:v>206747.909390541</c:v>
                </c:pt>
                <c:pt idx="40">
                  <c:v>206119.15815637601</c:v>
                </c:pt>
                <c:pt idx="41">
                  <c:v>205438.048044592</c:v>
                </c:pt>
                <c:pt idx="42">
                  <c:v>204610.946382052</c:v>
                </c:pt>
                <c:pt idx="43">
                  <c:v>203730.68290674299</c:v>
                </c:pt>
                <c:pt idx="44">
                  <c:v>202711.268862044</c:v>
                </c:pt>
                <c:pt idx="45">
                  <c:v>201587.04151327399</c:v>
                </c:pt>
                <c:pt idx="46">
                  <c:v>200320.66839556</c:v>
                </c:pt>
                <c:pt idx="47">
                  <c:v>198953.92363450999</c:v>
                </c:pt>
                <c:pt idx="48">
                  <c:v>197525.40449610201</c:v>
                </c:pt>
                <c:pt idx="49">
                  <c:v>196015.35112993099</c:v>
                </c:pt>
                <c:pt idx="50">
                  <c:v>194399.06013883499</c:v>
                </c:pt>
                <c:pt idx="51">
                  <c:v>192597.481041066</c:v>
                </c:pt>
                <c:pt idx="52">
                  <c:v>190772.11599325301</c:v>
                </c:pt>
                <c:pt idx="53">
                  <c:v>188991.18132410999</c:v>
                </c:pt>
                <c:pt idx="54">
                  <c:v>187244.87006860299</c:v>
                </c:pt>
                <c:pt idx="55">
                  <c:v>185511.06681668101</c:v>
                </c:pt>
                <c:pt idx="56">
                  <c:v>183814.67980024099</c:v>
                </c:pt>
                <c:pt idx="57">
                  <c:v>182368.62536296499</c:v>
                </c:pt>
                <c:pt idx="58">
                  <c:v>181044.448790439</c:v>
                </c:pt>
                <c:pt idx="59">
                  <c:v>179799.60400005101</c:v>
                </c:pt>
                <c:pt idx="60">
                  <c:v>178540.61152621001</c:v>
                </c:pt>
                <c:pt idx="61">
                  <c:v>177354.080668034</c:v>
                </c:pt>
                <c:pt idx="62">
                  <c:v>176282.04212357401</c:v>
                </c:pt>
                <c:pt idx="63">
                  <c:v>175291.83779935099</c:v>
                </c:pt>
                <c:pt idx="64">
                  <c:v>174381.89685295001</c:v>
                </c:pt>
                <c:pt idx="65">
                  <c:v>173636.81008526299</c:v>
                </c:pt>
                <c:pt idx="66">
                  <c:v>173219.930323409</c:v>
                </c:pt>
                <c:pt idx="67">
                  <c:v>173036.115292562</c:v>
                </c:pt>
                <c:pt idx="68">
                  <c:v>172981.14857832101</c:v>
                </c:pt>
                <c:pt idx="69">
                  <c:v>172920.52874762201</c:v>
                </c:pt>
                <c:pt idx="70">
                  <c:v>172931.55665358901</c:v>
                </c:pt>
                <c:pt idx="71">
                  <c:v>173050.877768431</c:v>
                </c:pt>
                <c:pt idx="72">
                  <c:v>173132.96082031299</c:v>
                </c:pt>
                <c:pt idx="73">
                  <c:v>173018.120735973</c:v>
                </c:pt>
                <c:pt idx="74">
                  <c:v>172511.470815529</c:v>
                </c:pt>
                <c:pt idx="75">
                  <c:v>171745.59348345999</c:v>
                </c:pt>
                <c:pt idx="76">
                  <c:v>170784.50279999999</c:v>
                </c:pt>
                <c:pt idx="77">
                  <c:v>169786.88636199399</c:v>
                </c:pt>
                <c:pt idx="78">
                  <c:v>168770.68939376401</c:v>
                </c:pt>
                <c:pt idx="79">
                  <c:v>167818.26424201799</c:v>
                </c:pt>
                <c:pt idx="80">
                  <c:v>166933.477667439</c:v>
                </c:pt>
                <c:pt idx="81">
                  <c:v>166109.75624462799</c:v>
                </c:pt>
                <c:pt idx="82">
                  <c:v>165329.17264888599</c:v>
                </c:pt>
                <c:pt idx="83">
                  <c:v>164513.566887136</c:v>
                </c:pt>
                <c:pt idx="84">
                  <c:v>163663.63804426999</c:v>
                </c:pt>
                <c:pt idx="85">
                  <c:v>162830.55313946601</c:v>
                </c:pt>
                <c:pt idx="86">
                  <c:v>162135.197731878</c:v>
                </c:pt>
                <c:pt idx="87">
                  <c:v>161553.04595403501</c:v>
                </c:pt>
                <c:pt idx="88">
                  <c:v>161057.61403600301</c:v>
                </c:pt>
                <c:pt idx="89">
                  <c:v>160564.879532127</c:v>
                </c:pt>
                <c:pt idx="90">
                  <c:v>160140.16550056799</c:v>
                </c:pt>
                <c:pt idx="91">
                  <c:v>159769.59874769</c:v>
                </c:pt>
                <c:pt idx="92">
                  <c:v>159544.06555977801</c:v>
                </c:pt>
                <c:pt idx="93">
                  <c:v>159536.79495719599</c:v>
                </c:pt>
                <c:pt idx="94">
                  <c:v>159765.67228772401</c:v>
                </c:pt>
                <c:pt idx="95">
                  <c:v>160146.630244309</c:v>
                </c:pt>
                <c:pt idx="96">
                  <c:v>160596.485595473</c:v>
                </c:pt>
                <c:pt idx="97">
                  <c:v>161119.32407031901</c:v>
                </c:pt>
                <c:pt idx="98">
                  <c:v>161681.75283313301</c:v>
                </c:pt>
                <c:pt idx="99">
                  <c:v>162162.01613410999</c:v>
                </c:pt>
                <c:pt idx="100">
                  <c:v>162714.67272195101</c:v>
                </c:pt>
                <c:pt idx="101">
                  <c:v>163315.81090514001</c:v>
                </c:pt>
                <c:pt idx="102">
                  <c:v>164031.34389222201</c:v>
                </c:pt>
                <c:pt idx="103">
                  <c:v>164775.19855534399</c:v>
                </c:pt>
                <c:pt idx="104">
                  <c:v>165616.23418096901</c:v>
                </c:pt>
                <c:pt idx="105">
                  <c:v>166519.87950757</c:v>
                </c:pt>
                <c:pt idx="106">
                  <c:v>167466.36604468699</c:v>
                </c:pt>
                <c:pt idx="107">
                  <c:v>168500.496448169</c:v>
                </c:pt>
                <c:pt idx="108">
                  <c:v>169713.94460722801</c:v>
                </c:pt>
                <c:pt idx="109">
                  <c:v>171064.50112753399</c:v>
                </c:pt>
                <c:pt idx="110">
                  <c:v>172289.83635194</c:v>
                </c:pt>
                <c:pt idx="111">
                  <c:v>173484.54219129801</c:v>
                </c:pt>
                <c:pt idx="112">
                  <c:v>174555.82367678601</c:v>
                </c:pt>
                <c:pt idx="113">
                  <c:v>175747.792909943</c:v>
                </c:pt>
                <c:pt idx="114">
                  <c:v>176712.868557301</c:v>
                </c:pt>
                <c:pt idx="115">
                  <c:v>177608.49759203801</c:v>
                </c:pt>
                <c:pt idx="116">
                  <c:v>178390.751368684</c:v>
                </c:pt>
                <c:pt idx="117">
                  <c:v>179225.85915617301</c:v>
                </c:pt>
                <c:pt idx="118">
                  <c:v>180060.45754751799</c:v>
                </c:pt>
                <c:pt idx="119">
                  <c:v>180893.364186197</c:v>
                </c:pt>
                <c:pt idx="120">
                  <c:v>181853.55123507901</c:v>
                </c:pt>
                <c:pt idx="121">
                  <c:v>182710.950120191</c:v>
                </c:pt>
                <c:pt idx="122">
                  <c:v>183557.23556202301</c:v>
                </c:pt>
                <c:pt idx="123">
                  <c:v>184206.80740473201</c:v>
                </c:pt>
                <c:pt idx="124">
                  <c:v>184817.16328671301</c:v>
                </c:pt>
                <c:pt idx="125">
                  <c:v>185216.15003423701</c:v>
                </c:pt>
                <c:pt idx="126">
                  <c:v>185736.229483592</c:v>
                </c:pt>
                <c:pt idx="127">
                  <c:v>186374.87176119999</c:v>
                </c:pt>
                <c:pt idx="128">
                  <c:v>187172.96312899599</c:v>
                </c:pt>
                <c:pt idx="129">
                  <c:v>187978.658504714</c:v>
                </c:pt>
                <c:pt idx="130">
                  <c:v>188800.57882906799</c:v>
                </c:pt>
                <c:pt idx="131">
                  <c:v>189703.83594459001</c:v>
                </c:pt>
                <c:pt idx="132">
                  <c:v>190697.690044071</c:v>
                </c:pt>
                <c:pt idx="133">
                  <c:v>191660.13409368001</c:v>
                </c:pt>
                <c:pt idx="134">
                  <c:v>192653.276125365</c:v>
                </c:pt>
                <c:pt idx="135">
                  <c:v>193692.564864988</c:v>
                </c:pt>
                <c:pt idx="136">
                  <c:v>194841.96232105501</c:v>
                </c:pt>
                <c:pt idx="137">
                  <c:v>196041.73659287</c:v>
                </c:pt>
                <c:pt idx="138">
                  <c:v>197113.02182575499</c:v>
                </c:pt>
                <c:pt idx="139">
                  <c:v>198174.361108838</c:v>
                </c:pt>
                <c:pt idx="140">
                  <c:v>199324.19089939899</c:v>
                </c:pt>
                <c:pt idx="141">
                  <c:v>200473.40798908201</c:v>
                </c:pt>
                <c:pt idx="142">
                  <c:v>201318.615095374</c:v>
                </c:pt>
                <c:pt idx="143">
                  <c:v>202085.57195893899</c:v>
                </c:pt>
                <c:pt idx="144">
                  <c:v>202862.32859442401</c:v>
                </c:pt>
                <c:pt idx="145">
                  <c:v>203810.09176317899</c:v>
                </c:pt>
                <c:pt idx="146">
                  <c:v>204541.49214260801</c:v>
                </c:pt>
                <c:pt idx="147">
                  <c:v>205234.31987166099</c:v>
                </c:pt>
                <c:pt idx="148">
                  <c:v>205997.603853693</c:v>
                </c:pt>
                <c:pt idx="149">
                  <c:v>206945.95004934</c:v>
                </c:pt>
                <c:pt idx="150">
                  <c:v>207983.77755056799</c:v>
                </c:pt>
                <c:pt idx="151">
                  <c:v>209081.929123323</c:v>
                </c:pt>
                <c:pt idx="152">
                  <c:v>210180.28455732</c:v>
                </c:pt>
                <c:pt idx="153">
                  <c:v>211319.28636434599</c:v>
                </c:pt>
                <c:pt idx="154">
                  <c:v>212489.855715115</c:v>
                </c:pt>
                <c:pt idx="155">
                  <c:v>213774.45536187099</c:v>
                </c:pt>
                <c:pt idx="156">
                  <c:v>214938.34418262</c:v>
                </c:pt>
                <c:pt idx="157">
                  <c:v>216027.547922447</c:v>
                </c:pt>
                <c:pt idx="158">
                  <c:v>216946.17331366101</c:v>
                </c:pt>
                <c:pt idx="159">
                  <c:v>217873.836760515</c:v>
                </c:pt>
                <c:pt idx="160">
                  <c:v>218847.94206991501</c:v>
                </c:pt>
                <c:pt idx="161">
                  <c:v>219959.91924267999</c:v>
                </c:pt>
                <c:pt idx="162">
                  <c:v>221171.965817455</c:v>
                </c:pt>
                <c:pt idx="163">
                  <c:v>222436.70416473501</c:v>
                </c:pt>
                <c:pt idx="164">
                  <c:v>223696.02199514999</c:v>
                </c:pt>
                <c:pt idx="165">
                  <c:v>224909.94559900399</c:v>
                </c:pt>
                <c:pt idx="166">
                  <c:v>226310.264136585</c:v>
                </c:pt>
                <c:pt idx="167">
                  <c:v>227579.78594359499</c:v>
                </c:pt>
                <c:pt idx="168">
                  <c:v>228813.41107111701</c:v>
                </c:pt>
                <c:pt idx="169">
                  <c:v>229719.37785136999</c:v>
                </c:pt>
                <c:pt idx="170">
                  <c:v>230854.425024097</c:v>
                </c:pt>
                <c:pt idx="171">
                  <c:v>231940.69997672099</c:v>
                </c:pt>
                <c:pt idx="172">
                  <c:v>233025.14867509299</c:v>
                </c:pt>
                <c:pt idx="173">
                  <c:v>233763.789537932</c:v>
                </c:pt>
                <c:pt idx="174">
                  <c:v>234510.88873161099</c:v>
                </c:pt>
                <c:pt idx="175">
                  <c:v>235316.09816795</c:v>
                </c:pt>
                <c:pt idx="176">
                  <c:v>236308.03799141501</c:v>
                </c:pt>
                <c:pt idx="177">
                  <c:v>237477.056953174</c:v>
                </c:pt>
                <c:pt idx="178">
                  <c:v>238738.20471026699</c:v>
                </c:pt>
                <c:pt idx="179">
                  <c:v>239874.413629363</c:v>
                </c:pt>
                <c:pt idx="180">
                  <c:v>240732.38709363501</c:v>
                </c:pt>
                <c:pt idx="181">
                  <c:v>241486.688461482</c:v>
                </c:pt>
                <c:pt idx="182">
                  <c:v>242182.87020058799</c:v>
                </c:pt>
                <c:pt idx="183">
                  <c:v>242939.16047869899</c:v>
                </c:pt>
                <c:pt idx="184">
                  <c:v>243602.85521458901</c:v>
                </c:pt>
                <c:pt idx="185">
                  <c:v>244511.35210083099</c:v>
                </c:pt>
                <c:pt idx="186">
                  <c:v>245727.260051119</c:v>
                </c:pt>
                <c:pt idx="187">
                  <c:v>247143.42208694899</c:v>
                </c:pt>
                <c:pt idx="188">
                  <c:v>248669.78045707499</c:v>
                </c:pt>
                <c:pt idx="189">
                  <c:v>250163.91341070901</c:v>
                </c:pt>
                <c:pt idx="190">
                  <c:v>251732.677393016</c:v>
                </c:pt>
                <c:pt idx="191">
                  <c:v>253103.60780119701</c:v>
                </c:pt>
                <c:pt idx="192">
                  <c:v>253890.57139738</c:v>
                </c:pt>
                <c:pt idx="193">
                  <c:v>254355.72231264599</c:v>
                </c:pt>
                <c:pt idx="194">
                  <c:v>255113.15426153599</c:v>
                </c:pt>
                <c:pt idx="195">
                  <c:v>256858.67838650601</c:v>
                </c:pt>
                <c:pt idx="196">
                  <c:v>259805.87435281201</c:v>
                </c:pt>
                <c:pt idx="197">
                  <c:v>263368.38975436601</c:v>
                </c:pt>
                <c:pt idx="198">
                  <c:v>267372.55475976499</c:v>
                </c:pt>
                <c:pt idx="199">
                  <c:v>271259.66784900799</c:v>
                </c:pt>
                <c:pt idx="200">
                  <c:v>275016.70281107398</c:v>
                </c:pt>
                <c:pt idx="201">
                  <c:v>278869.97139513399</c:v>
                </c:pt>
                <c:pt idx="202">
                  <c:v>282880.45535812498</c:v>
                </c:pt>
                <c:pt idx="203">
                  <c:v>287236.75599377102</c:v>
                </c:pt>
                <c:pt idx="204">
                  <c:v>292029.58593046101</c:v>
                </c:pt>
                <c:pt idx="205">
                  <c:v>297170.87666803098</c:v>
                </c:pt>
                <c:pt idx="206">
                  <c:v>301740.295579786</c:v>
                </c:pt>
                <c:pt idx="207">
                  <c:v>304924.01194913802</c:v>
                </c:pt>
                <c:pt idx="208">
                  <c:v>306787.92621158098</c:v>
                </c:pt>
                <c:pt idx="209">
                  <c:v>308623.462567095</c:v>
                </c:pt>
                <c:pt idx="210">
                  <c:v>311194.045547346</c:v>
                </c:pt>
                <c:pt idx="211">
                  <c:v>314411.562509062</c:v>
                </c:pt>
                <c:pt idx="212">
                  <c:v>318931.268379741</c:v>
                </c:pt>
                <c:pt idx="213">
                  <c:v>324382.28089288098</c:v>
                </c:pt>
                <c:pt idx="214">
                  <c:v>330795.129173105</c:v>
                </c:pt>
                <c:pt idx="215">
                  <c:v>337150.71997599199</c:v>
                </c:pt>
                <c:pt idx="216">
                  <c:v>342801.82505048002</c:v>
                </c:pt>
                <c:pt idx="217">
                  <c:v>347503.20507179701</c:v>
                </c:pt>
                <c:pt idx="218">
                  <c:v>349965.64489471802</c:v>
                </c:pt>
                <c:pt idx="219">
                  <c:v>350329.59995866899</c:v>
                </c:pt>
                <c:pt idx="220">
                  <c:v>349029.14420693199</c:v>
                </c:pt>
                <c:pt idx="221">
                  <c:v>347760.36211280298</c:v>
                </c:pt>
                <c:pt idx="222">
                  <c:v>346684.92443794402</c:v>
                </c:pt>
                <c:pt idx="223">
                  <c:v>345707.99439940101</c:v>
                </c:pt>
                <c:pt idx="224">
                  <c:v>344494.11972126702</c:v>
                </c:pt>
                <c:pt idx="225">
                  <c:v>343664.65679018601</c:v>
                </c:pt>
                <c:pt idx="226">
                  <c:v>343707.13700177602</c:v>
                </c:pt>
                <c:pt idx="227">
                  <c:v>344778.80427137099</c:v>
                </c:pt>
                <c:pt idx="228">
                  <c:v>346505.58078076103</c:v>
                </c:pt>
                <c:pt idx="229">
                  <c:v>348512.451835685</c:v>
                </c:pt>
                <c:pt idx="230">
                  <c:v>350301.18303078599</c:v>
                </c:pt>
                <c:pt idx="231">
                  <c:v>351925.39615870302</c:v>
                </c:pt>
                <c:pt idx="232">
                  <c:v>353125.49120543501</c:v>
                </c:pt>
                <c:pt idx="233">
                  <c:v>354022.79038512701</c:v>
                </c:pt>
                <c:pt idx="234">
                  <c:v>354673.10049074399</c:v>
                </c:pt>
                <c:pt idx="235">
                  <c:v>355148.67388167401</c:v>
                </c:pt>
                <c:pt idx="236">
                  <c:v>355603.609441648</c:v>
                </c:pt>
                <c:pt idx="237">
                  <c:v>356441.30027089198</c:v>
                </c:pt>
                <c:pt idx="238">
                  <c:v>358025.74181802099</c:v>
                </c:pt>
                <c:pt idx="239">
                  <c:v>359972.70185339899</c:v>
                </c:pt>
                <c:pt idx="240">
                  <c:v>361498.20007501298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D1-4143-99AE-B0F164432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64767"/>
        <c:axId val="339456607"/>
      </c:lineChart>
      <c:dateAx>
        <c:axId val="339464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6607"/>
        <c:crosses val="autoZero"/>
        <c:auto val="1"/>
        <c:lblOffset val="100"/>
        <c:baseTimeUnit val="months"/>
        <c:majorUnit val="6"/>
        <c:majorTimeUnit val="months"/>
      </c:dateAx>
      <c:valAx>
        <c:axId val="339456607"/>
        <c:scaling>
          <c:orientation val="minMax"/>
          <c:max val="5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Graph'!$A$46:$A$122</c:f>
              <c:numCache>
                <c:formatCode>[$-409]mmm\-yy;@</c:formatCode>
                <c:ptCount val="7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  <c:pt idx="76" formatCode="mmm\-yy">
                  <c:v>45413</c:v>
                </c:pt>
              </c:numCache>
            </c:numRef>
          </c:cat>
          <c:val>
            <c:numRef>
              <c:f>'FRED Graph'!$D$46:$D$122</c:f>
              <c:numCache>
                <c:formatCode>0.00%</c:formatCode>
                <c:ptCount val="77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  <c:pt idx="75">
                  <c:v>5.5345691409383724E-2</c:v>
                </c:pt>
                <c:pt idx="76">
                  <c:v>5.3910015219413188E-2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C-4A13-9ED4-A4E528CCF59A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Graph'!$A$46:$A$122</c:f>
              <c:numCache>
                <c:formatCode>[$-409]mmm\-yy;@</c:formatCode>
                <c:ptCount val="7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45406</c:v>
                </c:pt>
                <c:pt idx="76" formatCode="mmm\-yy">
                  <c:v>45413</c:v>
                </c:pt>
              </c:numCache>
            </c:numRef>
          </c:cat>
          <c:val>
            <c:numRef>
              <c:f>'FRED Graph'!$E$46:$E$122</c:f>
              <c:numCache>
                <c:formatCode>0.00%</c:formatCode>
                <c:ptCount val="77"/>
                <c:pt idx="0">
                  <c:v>4.3618495864433227E-2</c:v>
                </c:pt>
                <c:pt idx="1">
                  <c:v>4.347013609792505E-2</c:v>
                </c:pt>
                <c:pt idx="2">
                  <c:v>4.2886596285802048E-2</c:v>
                </c:pt>
                <c:pt idx="3">
                  <c:v>4.0691299669608272E-2</c:v>
                </c:pt>
                <c:pt idx="4">
                  <c:v>4.0284306547903492E-2</c:v>
                </c:pt>
                <c:pt idx="5">
                  <c:v>3.9445107124803203E-2</c:v>
                </c:pt>
                <c:pt idx="6">
                  <c:v>3.9827491985759966E-2</c:v>
                </c:pt>
                <c:pt idx="7">
                  <c:v>4.0129894089748097E-2</c:v>
                </c:pt>
                <c:pt idx="8">
                  <c:v>4.123214516251994E-2</c:v>
                </c:pt>
                <c:pt idx="9">
                  <c:v>4.0800317281234788E-2</c:v>
                </c:pt>
                <c:pt idx="10">
                  <c:v>4.1461608220608737E-2</c:v>
                </c:pt>
                <c:pt idx="11">
                  <c:v>4.2062644912964187E-2</c:v>
                </c:pt>
                <c:pt idx="12">
                  <c:v>4.2681967995418679E-2</c:v>
                </c:pt>
                <c:pt idx="13">
                  <c:v>4.2139507720101221E-2</c:v>
                </c:pt>
                <c:pt idx="14">
                  <c:v>4.0986508480436168E-2</c:v>
                </c:pt>
                <c:pt idx="15">
                  <c:v>4.082049395933196E-2</c:v>
                </c:pt>
                <c:pt idx="16">
                  <c:v>4.0777584938741285E-2</c:v>
                </c:pt>
                <c:pt idx="17">
                  <c:v>4.1712255015604827E-2</c:v>
                </c:pt>
                <c:pt idx="18">
                  <c:v>4.2052383686946637E-2</c:v>
                </c:pt>
                <c:pt idx="19">
                  <c:v>4.2365001841093708E-2</c:v>
                </c:pt>
                <c:pt idx="20">
                  <c:v>4.2203811185448581E-2</c:v>
                </c:pt>
                <c:pt idx="21">
                  <c:v>4.2865618016968865E-2</c:v>
                </c:pt>
                <c:pt idx="22">
                  <c:v>4.2586921705743075E-2</c:v>
                </c:pt>
                <c:pt idx="23">
                  <c:v>4.1419893119729823E-2</c:v>
                </c:pt>
                <c:pt idx="24">
                  <c:v>4.0241228185971867E-2</c:v>
                </c:pt>
                <c:pt idx="25">
                  <c:v>4.0597635554149969E-2</c:v>
                </c:pt>
                <c:pt idx="26">
                  <c:v>4.1840281359507792E-2</c:v>
                </c:pt>
                <c:pt idx="27">
                  <c:v>4.1862025181037099E-2</c:v>
                </c:pt>
                <c:pt idx="28">
                  <c:v>3.6306139730271747E-2</c:v>
                </c:pt>
                <c:pt idx="29">
                  <c:v>2.8744202876728409E-2</c:v>
                </c:pt>
                <c:pt idx="30">
                  <c:v>2.1871855244809613E-2</c:v>
                </c:pt>
                <c:pt idx="31">
                  <c:v>1.8194312547142655E-2</c:v>
                </c:pt>
                <c:pt idx="32">
                  <c:v>1.4494564352909522E-2</c:v>
                </c:pt>
                <c:pt idx="33">
                  <c:v>1.1150478779752504E-2</c:v>
                </c:pt>
                <c:pt idx="34">
                  <c:v>1.004528088551937E-2</c:v>
                </c:pt>
                <c:pt idx="35">
                  <c:v>1.1143535535595772E-2</c:v>
                </c:pt>
                <c:pt idx="36">
                  <c:v>1.3335174943953865E-2</c:v>
                </c:pt>
                <c:pt idx="37">
                  <c:v>1.5930434401999261E-2</c:v>
                </c:pt>
                <c:pt idx="38">
                  <c:v>1.8662555012990634E-2</c:v>
                </c:pt>
                <c:pt idx="39">
                  <c:v>2.3681104829318622E-2</c:v>
                </c:pt>
                <c:pt idx="40">
                  <c:v>3.6817298853412117E-2</c:v>
                </c:pt>
                <c:pt idx="41">
                  <c:v>5.4880323183501334E-2</c:v>
                </c:pt>
                <c:pt idx="42">
                  <c:v>7.4577511219335424E-2</c:v>
                </c:pt>
                <c:pt idx="43">
                  <c:v>9.195671747542411E-2</c:v>
                </c:pt>
                <c:pt idx="44">
                  <c:v>0.11052038746068638</c:v>
                </c:pt>
                <c:pt idx="45">
                  <c:v>0.12827882762725373</c:v>
                </c:pt>
                <c:pt idx="46">
                  <c:v>0.14103327542125776</c:v>
                </c:pt>
                <c:pt idx="47">
                  <c:v>0.14952924691065528</c:v>
                </c:pt>
                <c:pt idx="48">
                  <c:v>0.15513042195427906</c:v>
                </c:pt>
                <c:pt idx="49">
                  <c:v>0.1578997740926138</c:v>
                </c:pt>
                <c:pt idx="50">
                  <c:v>0.16029326924744591</c:v>
                </c:pt>
                <c:pt idx="51">
                  <c:v>0.1595201278410896</c:v>
                </c:pt>
                <c:pt idx="52">
                  <c:v>0.15769658026456068</c:v>
                </c:pt>
                <c:pt idx="53">
                  <c:v>0.15155131013731582</c:v>
                </c:pt>
                <c:pt idx="54">
                  <c:v>0.14333144815905841</c:v>
                </c:pt>
                <c:pt idx="55">
                  <c:v>0.13194762506164204</c:v>
                </c:pt>
                <c:pt idx="56">
                  <c:v>0.1183324746589276</c:v>
                </c:pt>
                <c:pt idx="57">
                  <c:v>0.10398817741653854</c:v>
                </c:pt>
                <c:pt idx="58">
                  <c:v>9.2403332608093081E-2</c:v>
                </c:pt>
                <c:pt idx="59">
                  <c:v>8.3256749084081871E-2</c:v>
                </c:pt>
                <c:pt idx="60">
                  <c:v>7.6250087540498557E-2</c:v>
                </c:pt>
                <c:pt idx="61">
                  <c:v>7.0987950834370261E-2</c:v>
                </c:pt>
                <c:pt idx="62">
                  <c:v>6.5284375866973221E-2</c:v>
                </c:pt>
                <c:pt idx="63">
                  <c:v>6.1523681409601183E-2</c:v>
                </c:pt>
                <c:pt idx="64">
                  <c:v>5.4805219951306272E-2</c:v>
                </c:pt>
                <c:pt idx="65">
                  <c:v>4.9275865850824774E-2</c:v>
                </c:pt>
                <c:pt idx="66">
                  <c:v>4.1179293613694767E-2</c:v>
                </c:pt>
                <c:pt idx="67">
                  <c:v>3.6083826284326381E-2</c:v>
                </c:pt>
                <c:pt idx="68">
                  <c:v>3.3081187201360773E-2</c:v>
                </c:pt>
                <c:pt idx="69">
                  <c:v>3.2425853293305718E-2</c:v>
                </c:pt>
                <c:pt idx="70">
                  <c:v>3.3055831677568204E-2</c:v>
                </c:pt>
                <c:pt idx="71">
                  <c:v>3.4032401641726162E-2</c:v>
                </c:pt>
                <c:pt idx="72">
                  <c:v>3.4355093365534106E-2</c:v>
                </c:pt>
                <c:pt idx="73">
                  <c:v>3.4947355145064973E-2</c:v>
                </c:pt>
                <c:pt idx="74">
                  <c:v>3.566202874123281E-2</c:v>
                </c:pt>
                <c:pt idx="75">
                  <c:v>3.5448002526504929E-2</c:v>
                </c:pt>
                <c:pt idx="76">
                  <c:v>3.5246384696063116E-2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3C-4A13-9ED4-A4E528CCF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data_chart1!$F$159:$F$329</c:f>
              <c:numCache>
                <c:formatCode>0.0</c:formatCode>
                <c:ptCount val="171"/>
                <c:pt idx="0">
                  <c:v>2.6211099999999998</c:v>
                </c:pt>
                <c:pt idx="1">
                  <c:v>2.1513399999999998</c:v>
                </c:pt>
                <c:pt idx="2">
                  <c:v>2.2861699999999998</c:v>
                </c:pt>
                <c:pt idx="3">
                  <c:v>2.2067700000000001</c:v>
                </c:pt>
                <c:pt idx="4">
                  <c:v>2.0035500000000002</c:v>
                </c:pt>
                <c:pt idx="5">
                  <c:v>1.1215599999999999</c:v>
                </c:pt>
                <c:pt idx="6">
                  <c:v>1.3407800000000001</c:v>
                </c:pt>
                <c:pt idx="7">
                  <c:v>1.15018</c:v>
                </c:pt>
                <c:pt idx="8">
                  <c:v>1.1183099999999999</c:v>
                </c:pt>
                <c:pt idx="9">
                  <c:v>1.1667000000000001</c:v>
                </c:pt>
                <c:pt idx="10">
                  <c:v>1.0845400000000001</c:v>
                </c:pt>
                <c:pt idx="11">
                  <c:v>1.4377899999999999</c:v>
                </c:pt>
                <c:pt idx="12">
                  <c:v>1.70078</c:v>
                </c:pt>
                <c:pt idx="13">
                  <c:v>2.1248999999999998</c:v>
                </c:pt>
                <c:pt idx="14">
                  <c:v>2.61924</c:v>
                </c:pt>
                <c:pt idx="15">
                  <c:v>3.0772300000000001</c:v>
                </c:pt>
                <c:pt idx="16">
                  <c:v>3.4589699999999999</c:v>
                </c:pt>
                <c:pt idx="17">
                  <c:v>3.5023200000000001</c:v>
                </c:pt>
                <c:pt idx="18">
                  <c:v>3.5798800000000002</c:v>
                </c:pt>
                <c:pt idx="19">
                  <c:v>3.7549999999999999</c:v>
                </c:pt>
                <c:pt idx="20">
                  <c:v>3.8126199999999999</c:v>
                </c:pt>
                <c:pt idx="21">
                  <c:v>3.5222699999999998</c:v>
                </c:pt>
                <c:pt idx="22">
                  <c:v>3.4514300000000002</c:v>
                </c:pt>
                <c:pt idx="23">
                  <c:v>3.0620699999999998</c:v>
                </c:pt>
                <c:pt idx="24">
                  <c:v>3.0087700000000002</c:v>
                </c:pt>
                <c:pt idx="25">
                  <c:v>2.89818</c:v>
                </c:pt>
                <c:pt idx="26">
                  <c:v>2.5828799999999998</c:v>
                </c:pt>
                <c:pt idx="27">
                  <c:v>2.2731599999999998</c:v>
                </c:pt>
                <c:pt idx="28">
                  <c:v>1.73794</c:v>
                </c:pt>
                <c:pt idx="29">
                  <c:v>1.65387</c:v>
                </c:pt>
                <c:pt idx="30">
                  <c:v>1.41751</c:v>
                </c:pt>
                <c:pt idx="31">
                  <c:v>1.6859299999999999</c:v>
                </c:pt>
                <c:pt idx="32">
                  <c:v>1.9497199999999999</c:v>
                </c:pt>
                <c:pt idx="33">
                  <c:v>2.1556799999999998</c:v>
                </c:pt>
                <c:pt idx="34">
                  <c:v>1.7960199999999999</c:v>
                </c:pt>
                <c:pt idx="35">
                  <c:v>1.7595000000000001</c:v>
                </c:pt>
                <c:pt idx="36">
                  <c:v>1.6840599999999999</c:v>
                </c:pt>
                <c:pt idx="37">
                  <c:v>2.0181399999999998</c:v>
                </c:pt>
                <c:pt idx="38">
                  <c:v>1.51875</c:v>
                </c:pt>
                <c:pt idx="39">
                  <c:v>1.1388100000000001</c:v>
                </c:pt>
                <c:pt idx="40">
                  <c:v>1.39039</c:v>
                </c:pt>
                <c:pt idx="41">
                  <c:v>1.7157899999999999</c:v>
                </c:pt>
                <c:pt idx="42">
                  <c:v>1.88547</c:v>
                </c:pt>
                <c:pt idx="43">
                  <c:v>1.53881</c:v>
                </c:pt>
                <c:pt idx="44">
                  <c:v>1.09473</c:v>
                </c:pt>
                <c:pt idx="45">
                  <c:v>0.87680000000000002</c:v>
                </c:pt>
                <c:pt idx="46">
                  <c:v>1.2328699999999999</c:v>
                </c:pt>
                <c:pt idx="47">
                  <c:v>1.51284</c:v>
                </c:pt>
                <c:pt idx="48">
                  <c:v>1.55776</c:v>
                </c:pt>
                <c:pt idx="49">
                  <c:v>1.1204700000000001</c:v>
                </c:pt>
                <c:pt idx="50">
                  <c:v>1.61269</c:v>
                </c:pt>
                <c:pt idx="51">
                  <c:v>2.0151300000000001</c:v>
                </c:pt>
                <c:pt idx="52">
                  <c:v>2.1669499999999999</c:v>
                </c:pt>
                <c:pt idx="53">
                  <c:v>2.05898</c:v>
                </c:pt>
                <c:pt idx="54">
                  <c:v>1.97424</c:v>
                </c:pt>
                <c:pt idx="55">
                  <c:v>1.7151000000000001</c:v>
                </c:pt>
                <c:pt idx="56">
                  <c:v>1.68405</c:v>
                </c:pt>
                <c:pt idx="57">
                  <c:v>1.60954</c:v>
                </c:pt>
                <c:pt idx="58">
                  <c:v>1.2315199999999999</c:v>
                </c:pt>
                <c:pt idx="59">
                  <c:v>0.65312000000000003</c:v>
                </c:pt>
                <c:pt idx="60">
                  <c:v>-0.22993</c:v>
                </c:pt>
                <c:pt idx="61">
                  <c:v>-8.7029999999999996E-2</c:v>
                </c:pt>
                <c:pt idx="62">
                  <c:v>-2.2030000000000001E-2</c:v>
                </c:pt>
                <c:pt idx="63">
                  <c:v>-0.10403</c:v>
                </c:pt>
                <c:pt idx="64">
                  <c:v>3.5029999999999999E-2</c:v>
                </c:pt>
                <c:pt idx="65">
                  <c:v>0.17957000000000001</c:v>
                </c:pt>
                <c:pt idx="66">
                  <c:v>0.22569</c:v>
                </c:pt>
                <c:pt idx="67">
                  <c:v>0.24129999999999999</c:v>
                </c:pt>
                <c:pt idx="68">
                  <c:v>8.8400000000000006E-3</c:v>
                </c:pt>
                <c:pt idx="69">
                  <c:v>0.12762000000000001</c:v>
                </c:pt>
                <c:pt idx="70">
                  <c:v>0.43631999999999999</c:v>
                </c:pt>
                <c:pt idx="71">
                  <c:v>0.63871999999999995</c:v>
                </c:pt>
                <c:pt idx="72">
                  <c:v>1.2375</c:v>
                </c:pt>
                <c:pt idx="73">
                  <c:v>0.84728000000000003</c:v>
                </c:pt>
                <c:pt idx="74">
                  <c:v>0.89161999999999997</c:v>
                </c:pt>
                <c:pt idx="75">
                  <c:v>1.1726300000000001</c:v>
                </c:pt>
                <c:pt idx="76">
                  <c:v>1.0784800000000001</c:v>
                </c:pt>
                <c:pt idx="77">
                  <c:v>1.0792900000000001</c:v>
                </c:pt>
                <c:pt idx="78">
                  <c:v>0.86836000000000002</c:v>
                </c:pt>
                <c:pt idx="79">
                  <c:v>1.05532</c:v>
                </c:pt>
                <c:pt idx="80">
                  <c:v>1.54864</c:v>
                </c:pt>
                <c:pt idx="81">
                  <c:v>1.6859200000000001</c:v>
                </c:pt>
                <c:pt idx="82">
                  <c:v>1.6843300000000001</c:v>
                </c:pt>
                <c:pt idx="83">
                  <c:v>2.0508000000000002</c:v>
                </c:pt>
                <c:pt idx="84">
                  <c:v>2.5103900000000001</c:v>
                </c:pt>
                <c:pt idx="85">
                  <c:v>2.8103600000000002</c:v>
                </c:pt>
                <c:pt idx="86">
                  <c:v>2.4411999999999998</c:v>
                </c:pt>
                <c:pt idx="87">
                  <c:v>2.1762199999999998</c:v>
                </c:pt>
                <c:pt idx="88">
                  <c:v>1.8563400000000001</c:v>
                </c:pt>
                <c:pt idx="89">
                  <c:v>1.6405700000000001</c:v>
                </c:pt>
                <c:pt idx="90">
                  <c:v>1.7251099999999999</c:v>
                </c:pt>
                <c:pt idx="91">
                  <c:v>1.9281200000000001</c:v>
                </c:pt>
                <c:pt idx="92">
                  <c:v>2.1805699999999999</c:v>
                </c:pt>
                <c:pt idx="93">
                  <c:v>2.0207600000000001</c:v>
                </c:pt>
                <c:pt idx="94">
                  <c:v>2.1724899999999998</c:v>
                </c:pt>
                <c:pt idx="95">
                  <c:v>2.1299299999999999</c:v>
                </c:pt>
                <c:pt idx="96">
                  <c:v>2.1513200000000001</c:v>
                </c:pt>
                <c:pt idx="97">
                  <c:v>2.2634699999999999</c:v>
                </c:pt>
                <c:pt idx="98">
                  <c:v>2.3309500000000001</c:v>
                </c:pt>
                <c:pt idx="99">
                  <c:v>2.4710000000000001</c:v>
                </c:pt>
                <c:pt idx="100">
                  <c:v>2.7819199999999999</c:v>
                </c:pt>
                <c:pt idx="101">
                  <c:v>2.80755</c:v>
                </c:pt>
                <c:pt idx="102">
                  <c:v>2.85412</c:v>
                </c:pt>
                <c:pt idx="103">
                  <c:v>2.6429200000000002</c:v>
                </c:pt>
                <c:pt idx="104">
                  <c:v>2.3320599999999998</c:v>
                </c:pt>
                <c:pt idx="105">
                  <c:v>2.4920300000000002</c:v>
                </c:pt>
                <c:pt idx="106">
                  <c:v>2.1473300000000002</c:v>
                </c:pt>
                <c:pt idx="107">
                  <c:v>2.00238</c:v>
                </c:pt>
                <c:pt idx="108">
                  <c:v>1.5506800000000001</c:v>
                </c:pt>
                <c:pt idx="109">
                  <c:v>1.52006</c:v>
                </c:pt>
                <c:pt idx="110">
                  <c:v>1.85314</c:v>
                </c:pt>
                <c:pt idx="111">
                  <c:v>1.9917899999999999</c:v>
                </c:pt>
                <c:pt idx="112">
                  <c:v>1.79352</c:v>
                </c:pt>
                <c:pt idx="113">
                  <c:v>1.64968</c:v>
                </c:pt>
                <c:pt idx="114">
                  <c:v>1.77976</c:v>
                </c:pt>
                <c:pt idx="115">
                  <c:v>1.74678</c:v>
                </c:pt>
                <c:pt idx="116">
                  <c:v>1.71662</c:v>
                </c:pt>
                <c:pt idx="117">
                  <c:v>1.76918</c:v>
                </c:pt>
                <c:pt idx="118">
                  <c:v>2.0621999999999998</c:v>
                </c:pt>
                <c:pt idx="119">
                  <c:v>2.31399</c:v>
                </c:pt>
                <c:pt idx="120">
                  <c:v>2.5004200000000001</c:v>
                </c:pt>
                <c:pt idx="121">
                  <c:v>2.3393199999999998</c:v>
                </c:pt>
                <c:pt idx="122">
                  <c:v>1.54287</c:v>
                </c:pt>
                <c:pt idx="123">
                  <c:v>0.34520000000000001</c:v>
                </c:pt>
                <c:pt idx="124">
                  <c:v>0.22641</c:v>
                </c:pt>
                <c:pt idx="125">
                  <c:v>0.71601999999999999</c:v>
                </c:pt>
                <c:pt idx="126">
                  <c:v>1.01414</c:v>
                </c:pt>
                <c:pt idx="127">
                  <c:v>1.30907</c:v>
                </c:pt>
                <c:pt idx="128">
                  <c:v>1.37148</c:v>
                </c:pt>
                <c:pt idx="129">
                  <c:v>1.1825300000000001</c:v>
                </c:pt>
                <c:pt idx="130">
                  <c:v>1.1675599999999999</c:v>
                </c:pt>
                <c:pt idx="131">
                  <c:v>1.3220400000000001</c:v>
                </c:pt>
                <c:pt idx="132">
                  <c:v>1.3947799999999999</c:v>
                </c:pt>
                <c:pt idx="133">
                  <c:v>1.69336</c:v>
                </c:pt>
                <c:pt idx="134">
                  <c:v>2.6305200000000002</c:v>
                </c:pt>
                <c:pt idx="135">
                  <c:v>4.1305500000000004</c:v>
                </c:pt>
                <c:pt idx="136">
                  <c:v>4.9150299999999998</c:v>
                </c:pt>
                <c:pt idx="137">
                  <c:v>5.2816099999999997</c:v>
                </c:pt>
                <c:pt idx="138">
                  <c:v>5.2215100000000003</c:v>
                </c:pt>
                <c:pt idx="139">
                  <c:v>5.1882900000000003</c:v>
                </c:pt>
                <c:pt idx="140">
                  <c:v>5.3836300000000001</c:v>
                </c:pt>
                <c:pt idx="141">
                  <c:v>6.2377500000000001</c:v>
                </c:pt>
                <c:pt idx="142">
                  <c:v>6.8623900000000004</c:v>
                </c:pt>
                <c:pt idx="143">
                  <c:v>7.1944600000000003</c:v>
                </c:pt>
                <c:pt idx="144">
                  <c:v>7.5952799999999998</c:v>
                </c:pt>
                <c:pt idx="145">
                  <c:v>7.9548500000000004</c:v>
                </c:pt>
                <c:pt idx="146">
                  <c:v>8.5152199999999993</c:v>
                </c:pt>
                <c:pt idx="147">
                  <c:v>8.2277699999999996</c:v>
                </c:pt>
                <c:pt idx="148">
                  <c:v>8.5023300000000006</c:v>
                </c:pt>
                <c:pt idx="149">
                  <c:v>8.9329900000000002</c:v>
                </c:pt>
                <c:pt idx="150">
                  <c:v>8.4131800000000005</c:v>
                </c:pt>
                <c:pt idx="151">
                  <c:v>8.2273599999999991</c:v>
                </c:pt>
                <c:pt idx="152">
                  <c:v>8.2148500000000002</c:v>
                </c:pt>
                <c:pt idx="153">
                  <c:v>7.7624899999999997</c:v>
                </c:pt>
                <c:pt idx="154">
                  <c:v>7.1353499999999999</c:v>
                </c:pt>
                <c:pt idx="155">
                  <c:v>6.4449399999999999</c:v>
                </c:pt>
                <c:pt idx="156">
                  <c:v>6.36212</c:v>
                </c:pt>
                <c:pt idx="157">
                  <c:v>5.9655199999999997</c:v>
                </c:pt>
                <c:pt idx="158">
                  <c:v>4.9350899999999998</c:v>
                </c:pt>
                <c:pt idx="159">
                  <c:v>4.9410600000000002</c:v>
                </c:pt>
                <c:pt idx="160">
                  <c:v>4.1206899999999997</c:v>
                </c:pt>
                <c:pt idx="161">
                  <c:v>3.0532599999999999</c:v>
                </c:pt>
                <c:pt idx="162">
                  <c:v>3.2717800000000001</c:v>
                </c:pt>
                <c:pt idx="163">
                  <c:v>3.7187199999999998</c:v>
                </c:pt>
                <c:pt idx="164">
                  <c:v>3.6940599999999999</c:v>
                </c:pt>
                <c:pt idx="165">
                  <c:v>3.24579</c:v>
                </c:pt>
                <c:pt idx="166">
                  <c:v>3.1394799999999998</c:v>
                </c:pt>
                <c:pt idx="167">
                  <c:v>3.3231600000000001</c:v>
                </c:pt>
                <c:pt idx="168">
                  <c:v>3.1059800000000002</c:v>
                </c:pt>
                <c:pt idx="169">
                  <c:v>3.16574</c:v>
                </c:pt>
                <c:pt idx="170">
                  <c:v>3.4751300000000001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4-4FC8-A1B6-C7534FA57190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data_chart1!$A$159:$A$329</c:f>
              <c:numCache>
                <c:formatCode>m/d/yyyy</c:formatCode>
                <c:ptCount val="171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</c:numCache>
            </c:numRef>
          </c:cat>
          <c:val>
            <c:numRef>
              <c:f>data_chart1!$C$159:$C$329</c:f>
              <c:numCache>
                <c:formatCode>0.0</c:formatCode>
                <c:ptCount val="171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4-4FC8-A1B6-C7534FA57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 algn="ctr">
              <a:defRPr sz="2800"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E62-4872-9CC5-3912E314711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E62-4872-9CC5-3912E314711F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E62-4872-9CC5-3912E31471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AD0A963-B45A-42D2-822E-F0DAA06BD2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E62-4872-9CC5-3912E31471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7C1274-4704-499A-BEF5-12EFCDF797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E62-4872-9CC5-3912E31471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5CD5F5-D43B-4E4B-BB44-7D9A6C8C66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E62-4872-9CC5-3912E31471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6BB196-0C09-4221-9C8A-2D018F6CE4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E62-4872-9CC5-3912E3147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121.92803000000001</c:v>
                </c:pt>
                <c:pt idx="1">
                  <c:v>120.90354000000001</c:v>
                </c:pt>
                <c:pt idx="2">
                  <c:v>120.88784</c:v>
                </c:pt>
                <c:pt idx="3">
                  <c:v>118.23827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Sheet1!$B$4:$E$4</c15:f>
                <c15:dlblRangeCache>
                  <c:ptCount val="4"/>
                  <c:pt idx="0">
                    <c:v>2.2%</c:v>
                  </c:pt>
                  <c:pt idx="1">
                    <c:v>2.1%</c:v>
                  </c:pt>
                  <c:pt idx="2">
                    <c:v>5.4%</c:v>
                  </c:pt>
                  <c:pt idx="3">
                    <c:v>3.3%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E62-4872-9CC5-3912E314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7439"/>
        <c:axId val="29606479"/>
      </c:barChart>
      <c:catAx>
        <c:axId val="296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6479"/>
        <c:crosses val="autoZero"/>
        <c:auto val="1"/>
        <c:lblAlgn val="ctr"/>
        <c:lblOffset val="100"/>
        <c:noMultiLvlLbl val="0"/>
      </c:catAx>
      <c:valAx>
        <c:axId val="296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C2B-4B5B-89CC-0923E374C271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C2B-4B5B-89CC-0923E374C2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BEE9AB-C620-46CD-A0DF-9AB605F7C0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2B-4B5B-89CC-0923E374C2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B13E5A-E9DD-440B-B6DC-C83CC893F0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C2B-4B5B-89CC-0923E374C2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9A96F9-A727-4815-8D69-5E2A183651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C2B-4B5B-89CC-0923E374C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Zillow-Homes</c:v>
                </c:pt>
                <c:pt idx="1">
                  <c:v>Zillow-Rents</c:v>
                </c:pt>
                <c:pt idx="2">
                  <c:v>CPI-Shelter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127.79186162485435</c:v>
                </c:pt>
                <c:pt idx="1">
                  <c:v>128.04418749489244</c:v>
                </c:pt>
                <c:pt idx="2">
                  <c:v>120.88784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Sheet1!$B$8:$D$8</c15:f>
                <c15:dlblRangeCache>
                  <c:ptCount val="3"/>
                  <c:pt idx="0">
                    <c:v>4.3%</c:v>
                  </c:pt>
                  <c:pt idx="1">
                    <c:v>3.4%</c:v>
                  </c:pt>
                  <c:pt idx="2">
                    <c:v>5.4%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C2B-4B5B-89CC-0923E374C2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78495"/>
        <c:axId val="49180415"/>
      </c:barChart>
      <c:catAx>
        <c:axId val="4917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80415"/>
        <c:crosses val="autoZero"/>
        <c:auto val="1"/>
        <c:lblAlgn val="ctr"/>
        <c:lblOffset val="100"/>
        <c:noMultiLvlLbl val="0"/>
      </c:catAx>
      <c:valAx>
        <c:axId val="49180415"/>
        <c:scaling>
          <c:orientation val="minMax"/>
          <c:max val="12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7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Wage Level Relative to 3/21</a:t>
            </a:r>
          </a:p>
          <a:p>
            <a:pPr>
              <a:defRPr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6A-4DF6-A0C1-AE4D57EB853E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6A-4DF6-A0C1-AE4D57EB85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36D0451-D48C-4F18-9701-69C5289260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6A-4DF6-A0C1-AE4D57EB85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30440E-102C-486D-82E4-FC1A1CA704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6A-4DF6-A0C1-AE4D57EB85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83B7FF-32D5-4874-81C4-85B9762503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6A-4DF6-A0C1-AE4D57EB8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Sheet1!$B$10:$D$10</c:f>
              <c:strCache>
                <c:ptCount val="3"/>
                <c:pt idx="0">
                  <c:v>BLS-Weekly Earnings</c:v>
                </c:pt>
                <c:pt idx="1">
                  <c:v>Wages per Capita</c:v>
                </c:pt>
                <c:pt idx="2">
                  <c:v>CPI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116.28542</c:v>
                </c:pt>
                <c:pt idx="1">
                  <c:v>122.00419826992355</c:v>
                </c:pt>
                <c:pt idx="2">
                  <c:v>118.23827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Sheet1!$B$12:$D$12</c15:f>
                <c15:dlblRangeCache>
                  <c:ptCount val="3"/>
                  <c:pt idx="0">
                    <c:v>4.2%</c:v>
                  </c:pt>
                  <c:pt idx="1">
                    <c:v>4.3%</c:v>
                  </c:pt>
                  <c:pt idx="2">
                    <c:v>3.3%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86A-4DF6-A0C1-AE4D57EB8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30351"/>
        <c:axId val="32631311"/>
      </c:barChart>
      <c:catAx>
        <c:axId val="3263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1311"/>
        <c:crosses val="autoZero"/>
        <c:auto val="1"/>
        <c:lblAlgn val="ctr"/>
        <c:lblOffset val="100"/>
        <c:noMultiLvlLbl val="0"/>
      </c:catAx>
      <c:valAx>
        <c:axId val="3263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Core PCE</a:t>
            </a:r>
            <a:r>
              <a:rPr lang="en-US" baseline="0"/>
              <a:t> Inflation at Different Horizons</a:t>
            </a:r>
          </a:p>
          <a:p>
            <a:pPr>
              <a:defRPr/>
            </a:pPr>
            <a:r>
              <a:rPr lang="en-US" baseline="0"/>
              <a:t>(at annual rates)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Measured over 3 months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Graph'!$D$19:$D$65</c:f>
              <c:numCache>
                <c:formatCode>yyyy\-mm\-dd</c:formatCode>
                <c:ptCount val="4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  <c:pt idx="37">
                  <c:v>45108</c:v>
                </c:pt>
                <c:pt idx="38">
                  <c:v>45139</c:v>
                </c:pt>
                <c:pt idx="39">
                  <c:v>45170</c:v>
                </c:pt>
                <c:pt idx="40">
                  <c:v>45200</c:v>
                </c:pt>
                <c:pt idx="41">
                  <c:v>45231</c:v>
                </c:pt>
                <c:pt idx="42">
                  <c:v>45261</c:v>
                </c:pt>
                <c:pt idx="43">
                  <c:v>45292</c:v>
                </c:pt>
                <c:pt idx="44">
                  <c:v>45323</c:v>
                </c:pt>
                <c:pt idx="45">
                  <c:v>45352</c:v>
                </c:pt>
                <c:pt idx="46">
                  <c:v>45383</c:v>
                </c:pt>
              </c:numCache>
            </c:numRef>
          </c:cat>
          <c:val>
            <c:numRef>
              <c:f>'FRED Graph'!$E$19:$E$65</c:f>
              <c:numCache>
                <c:formatCode>0.0%</c:formatCode>
                <c:ptCount val="47"/>
                <c:pt idx="0">
                  <c:v>4.7621266252759753E-3</c:v>
                </c:pt>
                <c:pt idx="1">
                  <c:v>8.4023571864038082E-3</c:v>
                </c:pt>
                <c:pt idx="2">
                  <c:v>1.0825594264399774E-2</c:v>
                </c:pt>
                <c:pt idx="3">
                  <c:v>1.5434003714872802E-2</c:v>
                </c:pt>
                <c:pt idx="4">
                  <c:v>2.3797547192048185E-2</c:v>
                </c:pt>
                <c:pt idx="5">
                  <c:v>2.2896049249655048E-2</c:v>
                </c:pt>
                <c:pt idx="6">
                  <c:v>2.6423876999069451E-2</c:v>
                </c:pt>
                <c:pt idx="7">
                  <c:v>2.5978426232794893E-2</c:v>
                </c:pt>
                <c:pt idx="8">
                  <c:v>2.4283491468905405E-2</c:v>
                </c:pt>
                <c:pt idx="9">
                  <c:v>2.9727142902300718E-2</c:v>
                </c:pt>
                <c:pt idx="10">
                  <c:v>4.0682412259871237E-2</c:v>
                </c:pt>
                <c:pt idx="11">
                  <c:v>5.016281421909996E-2</c:v>
                </c:pt>
                <c:pt idx="12">
                  <c:v>5.272688449482521E-2</c:v>
                </c:pt>
                <c:pt idx="13">
                  <c:v>5.4415724819306011E-2</c:v>
                </c:pt>
                <c:pt idx="14">
                  <c:v>5.6340564128265269E-2</c:v>
                </c:pt>
                <c:pt idx="15">
                  <c:v>5.187852950998173E-2</c:v>
                </c:pt>
                <c:pt idx="16">
                  <c:v>4.9351685828699532E-2</c:v>
                </c:pt>
                <c:pt idx="17">
                  <c:v>4.8859873028730405E-2</c:v>
                </c:pt>
                <c:pt idx="18">
                  <c:v>5.2033425778494902E-2</c:v>
                </c:pt>
                <c:pt idx="19">
                  <c:v>5.2974644345513244E-2</c:v>
                </c:pt>
                <c:pt idx="20">
                  <c:v>5.5153774034929937E-2</c:v>
                </c:pt>
                <c:pt idx="21">
                  <c:v>5.9125541122213354E-2</c:v>
                </c:pt>
                <c:pt idx="22">
                  <c:v>5.5756855963776886E-2</c:v>
                </c:pt>
                <c:pt idx="23">
                  <c:v>5.2634729971747118E-2</c:v>
                </c:pt>
                <c:pt idx="24">
                  <c:v>5.1818225741312229E-2</c:v>
                </c:pt>
                <c:pt idx="25">
                  <c:v>4.6266279634176621E-2</c:v>
                </c:pt>
                <c:pt idx="26">
                  <c:v>4.9004747507410018E-2</c:v>
                </c:pt>
                <c:pt idx="27">
                  <c:v>5.0334446030254387E-2</c:v>
                </c:pt>
                <c:pt idx="28">
                  <c:v>5.0766199290301017E-2</c:v>
                </c:pt>
                <c:pt idx="29">
                  <c:v>4.9175335000176235E-2</c:v>
                </c:pt>
                <c:pt idx="30">
                  <c:v>4.5494038757144972E-2</c:v>
                </c:pt>
                <c:pt idx="31">
                  <c:v>5.1764555697222603E-2</c:v>
                </c:pt>
                <c:pt idx="32">
                  <c:v>4.7886226397048981E-2</c:v>
                </c:pt>
                <c:pt idx="33">
                  <c:v>4.5330634784744861E-2</c:v>
                </c:pt>
                <c:pt idx="34">
                  <c:v>4.4503121815186564E-2</c:v>
                </c:pt>
                <c:pt idx="35">
                  <c:v>4.4586292925927529E-2</c:v>
                </c:pt>
                <c:pt idx="36">
                  <c:v>4.0114446128856729E-2</c:v>
                </c:pt>
                <c:pt idx="37">
                  <c:v>3.2111105654492045E-2</c:v>
                </c:pt>
                <c:pt idx="38">
                  <c:v>2.6745190612487812E-2</c:v>
                </c:pt>
                <c:pt idx="39">
                  <c:v>2.6603659922477263E-2</c:v>
                </c:pt>
                <c:pt idx="40">
                  <c:v>2.3279186302953558E-2</c:v>
                </c:pt>
                <c:pt idx="41">
                  <c:v>1.9220098383892603E-2</c:v>
                </c:pt>
                <c:pt idx="42">
                  <c:v>1.88142313524573E-2</c:v>
                </c:pt>
                <c:pt idx="43">
                  <c:v>2.6078747769391786E-2</c:v>
                </c:pt>
                <c:pt idx="44">
                  <c:v>2.9549826226626053E-2</c:v>
                </c:pt>
                <c:pt idx="45">
                  <c:v>2.9655421198187426E-2</c:v>
                </c:pt>
                <c:pt idx="46">
                  <c:v>3.181177267088442E-2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A2-4261-A34C-C2441DBB2873}"/>
            </c:ext>
          </c:extLst>
        </c:ser>
        <c:ser>
          <c:idx val="1"/>
          <c:order val="1"/>
          <c:tx>
            <c:v>Measured over 6 months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Graph'!$D$19:$D$65</c:f>
              <c:numCache>
                <c:formatCode>yyyy\-mm\-dd</c:formatCode>
                <c:ptCount val="4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  <c:pt idx="37">
                  <c:v>45108</c:v>
                </c:pt>
                <c:pt idx="38">
                  <c:v>45139</c:v>
                </c:pt>
                <c:pt idx="39">
                  <c:v>45170</c:v>
                </c:pt>
                <c:pt idx="40">
                  <c:v>45200</c:v>
                </c:pt>
                <c:pt idx="41">
                  <c:v>45231</c:v>
                </c:pt>
                <c:pt idx="42">
                  <c:v>45261</c:v>
                </c:pt>
                <c:pt idx="43">
                  <c:v>45292</c:v>
                </c:pt>
                <c:pt idx="44">
                  <c:v>45323</c:v>
                </c:pt>
                <c:pt idx="45">
                  <c:v>45352</c:v>
                </c:pt>
                <c:pt idx="46">
                  <c:v>45383</c:v>
                </c:pt>
              </c:numCache>
            </c:numRef>
          </c:cat>
          <c:val>
            <c:numRef>
              <c:f>'FRED Graph'!$F$19:$F$65</c:f>
              <c:numCache>
                <c:formatCode>0.0%</c:formatCode>
                <c:ptCount val="47"/>
                <c:pt idx="0">
                  <c:v>-2.2546074370708435E-3</c:v>
                </c:pt>
                <c:pt idx="1">
                  <c:v>2.6194326070101637E-2</c:v>
                </c:pt>
                <c:pt idx="2">
                  <c:v>3.3567652162429962E-2</c:v>
                </c:pt>
                <c:pt idx="3">
                  <c:v>3.3436208862655636E-2</c:v>
                </c:pt>
                <c:pt idx="4">
                  <c:v>2.140636622936487E-2</c:v>
                </c:pt>
                <c:pt idx="5">
                  <c:v>1.2334630811490888E-2</c:v>
                </c:pt>
                <c:pt idx="6">
                  <c:v>1.9459126977248831E-2</c:v>
                </c:pt>
                <c:pt idx="7">
                  <c:v>3.0570951873963637E-2</c:v>
                </c:pt>
                <c:pt idx="8">
                  <c:v>3.6373387774677024E-2</c:v>
                </c:pt>
                <c:pt idx="9">
                  <c:v>4.0098578521431394E-2</c:v>
                </c:pt>
                <c:pt idx="10">
                  <c:v>5.0893081371728321E-2</c:v>
                </c:pt>
                <c:pt idx="11">
                  <c:v>6.413571534929674E-2</c:v>
                </c:pt>
                <c:pt idx="12">
                  <c:v>6.550851642698019E-2</c:v>
                </c:pt>
                <c:pt idx="13">
                  <c:v>5.7950176334782277E-2</c:v>
                </c:pt>
                <c:pt idx="14">
                  <c:v>4.8602515005849778E-2</c:v>
                </c:pt>
                <c:pt idx="15">
                  <c:v>3.842289741088778E-2</c:v>
                </c:pt>
                <c:pt idx="16">
                  <c:v>4.0823079557845032E-2</c:v>
                </c:pt>
                <c:pt idx="17">
                  <c:v>4.9117294214868989E-2</c:v>
                </c:pt>
                <c:pt idx="18">
                  <c:v>6.5822346285669298E-2</c:v>
                </c:pt>
                <c:pt idx="19">
                  <c:v>6.5268078130601648E-2</c:v>
                </c:pt>
                <c:pt idx="20">
                  <c:v>6.1224986948057447E-2</c:v>
                </c:pt>
                <c:pt idx="21">
                  <c:v>5.2470813514696957E-2</c:v>
                </c:pt>
                <c:pt idx="22">
                  <c:v>4.6330554530956913E-2</c:v>
                </c:pt>
                <c:pt idx="23">
                  <c:v>4.4114008217303935E-2</c:v>
                </c:pt>
                <c:pt idx="24">
                  <c:v>5.1166042606989537E-2</c:v>
                </c:pt>
                <c:pt idx="25">
                  <c:v>4.6202008685730656E-2</c:v>
                </c:pt>
                <c:pt idx="26">
                  <c:v>5.3918395532209784E-2</c:v>
                </c:pt>
                <c:pt idx="27">
                  <c:v>4.950350734469855E-2</c:v>
                </c:pt>
                <c:pt idx="28">
                  <c:v>5.5350301762467025E-2</c:v>
                </c:pt>
                <c:pt idx="29">
                  <c:v>4.4453620165595398E-2</c:v>
                </c:pt>
                <c:pt idx="30">
                  <c:v>4.1499887734746554E-2</c:v>
                </c:pt>
                <c:pt idx="31">
                  <c:v>4.8190992861397941E-2</c:v>
                </c:pt>
                <c:pt idx="32">
                  <c:v>5.1330113919804132E-2</c:v>
                </c:pt>
                <c:pt idx="33">
                  <c:v>4.9175471728687414E-2</c:v>
                </c:pt>
                <c:pt idx="34">
                  <c:v>4.0828225878422275E-2</c:v>
                </c:pt>
                <c:pt idx="35">
                  <c:v>3.788573058220801E-2</c:v>
                </c:pt>
                <c:pt idx="36">
                  <c:v>3.1131674536228005E-2</c:v>
                </c:pt>
                <c:pt idx="37">
                  <c:v>2.3466992852064328E-2</c:v>
                </c:pt>
                <c:pt idx="38">
                  <c:v>1.5724231852105142E-2</c:v>
                </c:pt>
                <c:pt idx="39">
                  <c:v>2.2095529206048736E-2</c:v>
                </c:pt>
                <c:pt idx="40">
                  <c:v>2.3091414216409589E-2</c:v>
                </c:pt>
                <c:pt idx="41">
                  <c:v>2.2727996806251705E-2</c:v>
                </c:pt>
                <c:pt idx="42">
                  <c:v>1.5543467656678356E-2</c:v>
                </c:pt>
                <c:pt idx="43">
                  <c:v>2.9074804063698112E-2</c:v>
                </c:pt>
                <c:pt idx="44">
                  <c:v>3.6417158807945382E-2</c:v>
                </c:pt>
                <c:pt idx="45">
                  <c:v>4.3963473911322604E-2</c:v>
                </c:pt>
                <c:pt idx="46">
                  <c:v>3.4556020629510797E-2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A2-4261-A34C-C2441DBB2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3768671"/>
        <c:axId val="1643769151"/>
      </c:lineChart>
      <c:dateAx>
        <c:axId val="16437686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769151"/>
        <c:crosses val="autoZero"/>
        <c:auto val="1"/>
        <c:lblOffset val="100"/>
        <c:baseTimeUnit val="months"/>
      </c:dateAx>
      <c:valAx>
        <c:axId val="164376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76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0.59383</cdr:x>
      <cdr:y>0.21529</cdr:y>
    </cdr:from>
    <cdr:to>
      <cdr:x>0.76554</cdr:x>
      <cdr:y>0.43605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CE3142BE-8C3C-0EED-EB38-3FFE4EE47925}"/>
            </a:ext>
          </a:extLst>
        </cdr:cNvPr>
        <cdr:cNvGrpSpPr/>
      </cdr:nvGrpSpPr>
      <cdr:grpSpPr>
        <a:xfrm xmlns:a="http://schemas.openxmlformats.org/drawingml/2006/main">
          <a:off x="6244479" y="1069370"/>
          <a:ext cx="1805633" cy="1096540"/>
          <a:chOff x="6244525" y="1069383"/>
          <a:chExt cx="1805553" cy="1220213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AB845F7A-4801-7D93-16A3-5D7202BC15A6}"/>
              </a:ext>
            </a:extLst>
          </cdr:cNvPr>
          <cdr:cNvSpPr txBox="1"/>
        </cdr:nvSpPr>
        <cdr:spPr>
          <a:xfrm xmlns:a="http://schemas.openxmlformats.org/drawingml/2006/main">
            <a:off x="6244525" y="1069383"/>
            <a:ext cx="1805553" cy="6276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2400" dirty="0"/>
              <a:t>Data to April</a:t>
            </a:r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13BBE581-4087-CD19-2C7D-3A5B4BC3C9D5}"/>
              </a:ext>
            </a:extLst>
          </cdr:cNvPr>
          <cdr:cNvCxnSpPr/>
        </cdr:nvCxnSpPr>
        <cdr:spPr>
          <a:xfrm xmlns:a="http://schemas.openxmlformats.org/drawingml/2006/main" flipH="1">
            <a:off x="6291020" y="1545677"/>
            <a:ext cx="736169" cy="743919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49% believe Stock Market is down, and unemployment is at a 50 year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8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growth path according</a:t>
            </a:r>
            <a:r>
              <a:rPr lang="en-US" baseline="0" dirty="0"/>
              <a:t> to McKinsey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 believe that the growth path will vary significantly depending on geography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Kansas – very slow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Bay Area – very fast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But I think that they agree with me on where we are headed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Primary means of transport for both people and goods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 about 1% increase in employment vs. 4.3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hom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Summer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Dartmouth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2"/>
                </a:solidFill>
              </a:rPr>
              <a:t>Host: Jon </a:t>
            </a:r>
            <a:r>
              <a:rPr lang="en-US" sz="4000" dirty="0" err="1">
                <a:solidFill>
                  <a:schemeClr val="tx2"/>
                </a:solidFill>
              </a:rPr>
              <a:t>Haveman</a:t>
            </a:r>
            <a:r>
              <a:rPr lang="en-US" sz="4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76849"/>
            <a:ext cx="8229600" cy="4021546"/>
          </a:xfrm>
        </p:spPr>
      </p:pic>
      <p:sp>
        <p:nvSpPr>
          <p:cNvPr id="5" name="TextBox 4"/>
          <p:cNvSpPr txBox="1"/>
          <p:nvPr/>
        </p:nvSpPr>
        <p:spPr>
          <a:xfrm>
            <a:off x="1981201" y="5596501"/>
            <a:ext cx="1544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66950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June 24,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Submit questions in the chat or by raising your digital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Five minute break towards the middle of the talk.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tonight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).</a:t>
            </a:r>
          </a:p>
          <a:p>
            <a:r>
              <a:rPr lang="en-US" dirty="0"/>
              <a:t>My macro site: https://sites.google.com/view/macro-current-issues/home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macroeconomy.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 on the recovery.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Describe an unprecedented monetary policy achievement that may be unfolding.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Major challenges and uncertainties going forward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2024Q1 = $28.3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DF50C-A1E0-A594-9CAA-E10BB1DD92B5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$29.1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-$3.9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+$3.1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28.3</a:t>
            </a:r>
            <a:r>
              <a:rPr lang="en-US" sz="3600" b="1" i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90109"/>
              </p:ext>
            </p:extLst>
          </p:nvPr>
        </p:nvGraphicFramePr>
        <p:xfrm>
          <a:off x="838200" y="1570038"/>
          <a:ext cx="605452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9DC-7AD7-9F27-29DF-87D5AE1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D73F-F438-130A-119F-CA23949B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U.S. GDP by industry in 2023">
            <a:extLst>
              <a:ext uri="{FF2B5EF4-FFF2-40B4-BE49-F238E27FC236}">
                <a16:creationId xmlns:a16="http://schemas.microsoft.com/office/drawing/2014/main" id="{F3D4FB76-FEA6-A7A4-08C8-CA25C126A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914400"/>
            <a:ext cx="47548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06E4-0894-1CE3-6644-0269CF4CDD7B}"/>
              </a:ext>
            </a:extLst>
          </p:cNvPr>
          <p:cNvSpPr txBox="1"/>
          <p:nvPr/>
        </p:nvSpPr>
        <p:spPr>
          <a:xfrm>
            <a:off x="8403220" y="4155311"/>
            <a:ext cx="30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State and Local Government comprises 10% of GDP!</a:t>
            </a:r>
          </a:p>
        </p:txBody>
      </p:sp>
    </p:spTree>
    <p:extLst>
      <p:ext uri="{BB962C8B-B14F-4D97-AF65-F5344CB8AC3E}">
        <p14:creationId xmlns:p14="http://schemas.microsoft.com/office/powerpoint/2010/main" val="2166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83D49A-3B61-1A7B-B123-D4031A03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976" y="1361850"/>
            <a:ext cx="9904499" cy="452698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B9DB30-85BA-2394-0847-AF85F37F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837956"/>
          </a:xfrm>
        </p:spPr>
      </p:pic>
    </p:spTree>
    <p:extLst>
      <p:ext uri="{BB962C8B-B14F-4D97-AF65-F5344CB8AC3E}">
        <p14:creationId xmlns:p14="http://schemas.microsoft.com/office/powerpoint/2010/main" val="13307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8CEB6-2787-CD67-2AE6-484B8314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006866" cy="49641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470248" y="1655180"/>
            <a:ext cx="5364866" cy="220497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2493-9706-D5CA-BFD2-9D50D50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Aging of the Labor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84907-41AD-7251-A2D7-D8FB734D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6BE7C1-8322-8588-4913-21934BCE1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0537"/>
            <a:ext cx="10515600" cy="4543063"/>
          </a:xfrm>
        </p:spPr>
      </p:pic>
    </p:spTree>
    <p:extLst>
      <p:ext uri="{BB962C8B-B14F-4D97-AF65-F5344CB8AC3E}">
        <p14:creationId xmlns:p14="http://schemas.microsoft.com/office/powerpoint/2010/main" val="393703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plemented by Foreign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116FB5-B3CA-5515-D811-FC5D7F25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8329"/>
            <a:ext cx="10515600" cy="4375230"/>
          </a:xfrm>
        </p:spPr>
      </p:pic>
    </p:spTree>
    <p:extLst>
      <p:ext uri="{BB962C8B-B14F-4D97-AF65-F5344CB8AC3E}">
        <p14:creationId xmlns:p14="http://schemas.microsoft.com/office/powerpoint/2010/main" val="95196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DDB0-0238-7B50-0FF1-ABD54DDB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New Hampshire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CAD8-0F27-9DC4-3AF2-3777674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B17C71-5735-51B6-896D-AA5FD785B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4709"/>
            <a:ext cx="10515600" cy="4618299"/>
          </a:xfrm>
        </p:spPr>
      </p:pic>
    </p:spTree>
    <p:extLst>
      <p:ext uri="{BB962C8B-B14F-4D97-AF65-F5344CB8AC3E}">
        <p14:creationId xmlns:p14="http://schemas.microsoft.com/office/powerpoint/2010/main" val="389261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New Hampshire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B96220-A32F-287F-BEE4-94EB0827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0555"/>
            <a:ext cx="10515600" cy="4201389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good, but is getting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D01454-EF68-3F84-DF2A-582A902B2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437" y="1273214"/>
            <a:ext cx="10122613" cy="4647235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58686" y="3029857"/>
            <a:ext cx="7322457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rtgage Rates are Having an Effect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6F2AE9-086A-EF5F-D4FB-5964E4D3D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10" y="1272702"/>
            <a:ext cx="10122613" cy="4754880"/>
          </a:xfrm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1B20BF-C153-C941-EA49-04594B0D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62784"/>
              </p:ext>
            </p:extLst>
          </p:nvPr>
        </p:nvGraphicFramePr>
        <p:xfrm>
          <a:off x="838200" y="1203767"/>
          <a:ext cx="10515600" cy="502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Giving Way to Greed?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936B9F-FEE9-24EB-6AC6-2D774CDCC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3687" y="1712540"/>
            <a:ext cx="9733281" cy="4572000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A3123-33EC-0013-3C07-9A5E89FE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" y="1325564"/>
            <a:ext cx="12192000" cy="46361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CBCE207-8C7E-5E57-5CF4-479C91254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6284"/>
            <a:ext cx="10515600" cy="46645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9436277" y="4480365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Worrying?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https://www.businessinsider.com/pce-vs-cpi-weight-comparisons-2014-6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April: 	</a:t>
            </a:r>
          </a:p>
          <a:p>
            <a:r>
              <a:rPr lang="en-US" sz="3200" dirty="0"/>
              <a:t>CPI, 3.4% PCE, 2.7%</a:t>
            </a:r>
          </a:p>
          <a:p>
            <a:r>
              <a:rPr lang="en-US" sz="3200" dirty="0"/>
              <a:t>Core CPI, 3.6% Core PCE, 2.8%.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1DE676-8EC0-13A6-2DF5-C1A2F2C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456" y="1388964"/>
            <a:ext cx="9310915" cy="4687374"/>
          </a:xfrm>
        </p:spPr>
      </p:pic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1026" name="Picture 2" descr="What's Going On With Eggs? - The New York Times">
            <a:extLst>
              <a:ext uri="{FF2B5EF4-FFF2-40B4-BE49-F238E27FC236}">
                <a16:creationId xmlns:a16="http://schemas.microsoft.com/office/drawing/2014/main" id="{7E02E16D-0AFB-4869-5103-464755BD0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138358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</p:spTree>
    <p:extLst>
      <p:ext uri="{BB962C8B-B14F-4D97-AF65-F5344CB8AC3E}">
        <p14:creationId xmlns:p14="http://schemas.microsoft.com/office/powerpoint/2010/main" val="101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EC7580-217F-6562-A64E-1C359F96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3" y="1557089"/>
            <a:ext cx="9599271" cy="4162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BEB0B-9EE4-653E-7C80-6F4A495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“Underlying”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BFBA-D8F8-1B65-6FF4-FBD3B8B1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C02C8-3A0B-9EC1-9334-94E5FEC6B23B}"/>
              </a:ext>
            </a:extLst>
          </p:cNvPr>
          <p:cNvSpPr txBox="1"/>
          <p:nvPr/>
        </p:nvSpPr>
        <p:spPr>
          <a:xfrm>
            <a:off x="5460201" y="2445883"/>
            <a:ext cx="208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 Core!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2602E-7A7B-AD64-A497-9FC48AD6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38" y="1204658"/>
            <a:ext cx="109927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00465"/>
              </p:ext>
            </p:extLst>
          </p:nvPr>
        </p:nvGraphicFramePr>
        <p:xfrm>
          <a:off x="838200" y="1325564"/>
          <a:ext cx="10515600" cy="490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Inflation,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02800"/>
              </p:ext>
            </p:extLst>
          </p:nvPr>
        </p:nvGraphicFramePr>
        <p:xfrm>
          <a:off x="1371600" y="1107590"/>
          <a:ext cx="9448800" cy="51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8B25BE-2EF1-75A0-9B4E-012BAE5B9852}"/>
              </a:ext>
            </a:extLst>
          </p:cNvPr>
          <p:cNvSpPr txBox="1"/>
          <p:nvPr/>
        </p:nvSpPr>
        <p:spPr>
          <a:xfrm>
            <a:off x="4535714" y="6472762"/>
            <a:ext cx="642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of Atlanta, “Wage Tracker” and BLS</a:t>
            </a:r>
          </a:p>
        </p:txBody>
      </p:sp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2509-87CA-EE23-FD54-0759D8C4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ernational Comparisons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698C7-F2F5-40C3-61AC-2D05199E9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9473"/>
            <a:ext cx="5862577" cy="45314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C3D60-73CE-552B-4116-31C87C9C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8E9B4-96A0-E813-4330-CBEC1A43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576" y="1429473"/>
            <a:ext cx="6329423" cy="45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4931229" cy="4351338"/>
          </a:xfrm>
        </p:spPr>
        <p:txBody>
          <a:bodyPr/>
          <a:lstStyle/>
          <a:p>
            <a:r>
              <a:rPr lang="en-US" dirty="0"/>
              <a:t>Inflation:  A lot of progress on inflation, but the recent data are troubling.</a:t>
            </a:r>
          </a:p>
          <a:p>
            <a:r>
              <a:rPr lang="en-US" dirty="0"/>
              <a:t>But, this is not the popular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35B3-FD18-3556-14B6-59D9C64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32" y="1570730"/>
            <a:ext cx="528549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0F44-64D6-7249-2D3E-79B6AAE0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Fiv</a:t>
            </a:r>
            <a:r>
              <a:rPr lang="en-US" dirty="0"/>
              <a:t>e Minute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D211B-9773-514A-8827-8A97C507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5!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2F00-C82C-0593-DF9E-D617A638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E527-DA3C-E2A3-4CC1-FF25B15C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We Give These Lectures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5C691E-64AA-5C1A-CE26-9726B6DB6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432" y="1560575"/>
            <a:ext cx="4899277" cy="4219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AE71-AD17-4072-91FB-913D552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73C1-0FB6-1938-0689-743E30695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00" y="1560575"/>
            <a:ext cx="5343800" cy="4349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C49315-20EB-BB1A-BBEA-8B0EDFDC190E}"/>
              </a:ext>
            </a:extLst>
          </p:cNvPr>
          <p:cNvSpPr txBox="1"/>
          <p:nvPr/>
        </p:nvSpPr>
        <p:spPr>
          <a:xfrm>
            <a:off x="3194613" y="6371334"/>
            <a:ext cx="887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https://www.theguardian.com/us-news/article/2024/may/22/poll-economy-recession-biden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C7F69D-24EC-F1D0-06D6-D10F3DA6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820316"/>
              </p:ext>
            </p:extLst>
          </p:nvPr>
        </p:nvGraphicFramePr>
        <p:xfrm>
          <a:off x="838200" y="1208868"/>
          <a:ext cx="10515600" cy="502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F5B7-1825-18F4-7170-5BE9128F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Prices Vs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10970-5611-8600-4EE5-9BC43174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A49944-151F-FFD2-E040-1902FB124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22304"/>
              </p:ext>
            </p:extLst>
          </p:nvPr>
        </p:nvGraphicFramePr>
        <p:xfrm>
          <a:off x="838200" y="1247614"/>
          <a:ext cx="10515600" cy="498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839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FF5F-CF59-BEA4-FAC4-6DC18CD0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vs Prices and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31D04-C3CD-F7A2-3108-27019A00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E8E3CA-757E-8246-95ED-C6CCCE686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509399"/>
              </p:ext>
            </p:extLst>
          </p:nvPr>
        </p:nvGraphicFramePr>
        <p:xfrm>
          <a:off x="838200" y="1263112"/>
          <a:ext cx="10515600" cy="496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076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C96F-5C26-ECA4-D979-816F8B50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Again!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0D130-D064-A09A-8E47-47D0E636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620B8-A1B9-977A-E3EA-A03DE27A5C38}"/>
              </a:ext>
            </a:extLst>
          </p:cNvPr>
          <p:cNvSpPr txBox="1"/>
          <p:nvPr/>
        </p:nvSpPr>
        <p:spPr>
          <a:xfrm>
            <a:off x="3825433" y="6083692"/>
            <a:ext cx="784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Bolhuis</a:t>
            </a:r>
            <a:r>
              <a:rPr lang="en-US" dirty="0"/>
              <a:t>, Cramer, Schulz &amp; Summer, </a:t>
            </a:r>
            <a:r>
              <a:rPr lang="en-US" i="1" dirty="0"/>
              <a:t>The Cost of Money is Part of the Cost of Living</a:t>
            </a:r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61244-3781-19D1-3938-AF705F2AC7D5}"/>
              </a:ext>
            </a:extLst>
          </p:cNvPr>
          <p:cNvSpPr txBox="1"/>
          <p:nvPr/>
        </p:nvSpPr>
        <p:spPr>
          <a:xfrm>
            <a:off x="4936602" y="6453024"/>
            <a:ext cx="429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https://www.nber.org/papers/w32163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D02A3D2-08CF-76BA-FA8D-9DCFA3B6D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443" y="1144146"/>
            <a:ext cx="9122632" cy="4754880"/>
          </a:xfrm>
        </p:spPr>
      </p:pic>
    </p:spTree>
    <p:extLst>
      <p:ext uri="{BB962C8B-B14F-4D97-AF65-F5344CB8AC3E}">
        <p14:creationId xmlns:p14="http://schemas.microsoft.com/office/powerpoint/2010/main" val="4230937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485C-58C5-6FDE-9C80-6499B342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13D-A91B-4E51-7DA4-2FDC8D6E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policies aim to affect the level of total spending or “aggregate demand.”</a:t>
            </a:r>
          </a:p>
          <a:p>
            <a:r>
              <a:rPr lang="en-US" dirty="0"/>
              <a:t>Fiscal Policies of increasing spending and/or cutting taxes can raise total spending. (Congress and the President)</a:t>
            </a:r>
          </a:p>
          <a:p>
            <a:r>
              <a:rPr lang="en-US" dirty="0"/>
              <a:t>Monetary Policy affects total spending via interest rates: lower interest rates leads to more spending (the Fed)</a:t>
            </a:r>
          </a:p>
          <a:p>
            <a:pPr marL="0" indent="0">
              <a:buNone/>
            </a:pPr>
            <a:r>
              <a:rPr lang="en-US" dirty="0"/>
              <a:t>Except in deep recessions, the Fed has primary responsibility for stabilization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F39E-A330-EE02-CF27-CFE3127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55" y="12775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stimulus, $4.6t: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18" y="2210393"/>
            <a:ext cx="5838359" cy="410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DA1B1-90AA-C179-9CBF-699C79D4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5" y="2169466"/>
            <a:ext cx="5642658" cy="41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short term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F4249B-950B-B46B-AF30-14D0D9C1F5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872" y="3007203"/>
            <a:ext cx="5303520" cy="3291840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B16D0C5-8B58-3BA0-E8A4-2E441ED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6" y="3007203"/>
            <a:ext cx="5391631" cy="31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8E4A-A25F-0BC2-67CF-49F8A22C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out Face at the Fed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B0FE-B15E-9CCA-3A2D-46971F41E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1/26:  Supply and demand imbalances related to the pandemic and the reopening of the economy have continued to contribute to elevated levels of inflation.  (inflation 7.6%)</a:t>
            </a:r>
          </a:p>
          <a:p>
            <a:r>
              <a:rPr lang="en-US" dirty="0"/>
              <a:t>3/16:  Inflation remains elevated, reflecting supply and demand imbalances related to the pandemic, higher energy prices, and </a:t>
            </a:r>
            <a:r>
              <a:rPr lang="en-US" i="1" dirty="0"/>
              <a:t>broader price pressures </a:t>
            </a:r>
            <a:r>
              <a:rPr lang="en-US" dirty="0"/>
              <a:t>(emphasis added). (8.5%)</a:t>
            </a:r>
          </a:p>
          <a:p>
            <a:r>
              <a:rPr lang="en-US" dirty="0"/>
              <a:t>6/15: The Committee is strongly committed to returning inflation to its </a:t>
            </a:r>
            <a:r>
              <a:rPr lang="en-US" i="1" dirty="0"/>
              <a:t>2 percent objective</a:t>
            </a:r>
            <a:r>
              <a:rPr lang="en-US" dirty="0"/>
              <a:t>. (9.0%)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749A0-2D4D-711F-4280-75CDECB2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B94-5460-ABFC-CC18-00977852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View on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5D64-CD17-2FAB-2EF7-C479CF1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D13F-6AB4-000A-6740-4F03F8ED032D}"/>
              </a:ext>
            </a:extLst>
          </p:cNvPr>
          <p:cNvSpPr txBox="1"/>
          <p:nvPr/>
        </p:nvSpPr>
        <p:spPr>
          <a:xfrm>
            <a:off x="6738753" y="1476234"/>
            <a:ext cx="435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Austin </a:t>
            </a:r>
            <a:r>
              <a:rPr lang="en-US" sz="2400" dirty="0" err="1"/>
              <a:t>Goolsbee</a:t>
            </a:r>
            <a:r>
              <a:rPr lang="en-US" sz="2400" dirty="0"/>
              <a:t>, President of the Chicago Fed,  The economy is on a “golden path” and will achieve the  “mother of all soft landings.”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4C6E-B3C2-8AF8-FDFD-3B4645066644}"/>
              </a:ext>
            </a:extLst>
          </p:cNvPr>
          <p:cNvSpPr txBox="1"/>
          <p:nvPr/>
        </p:nvSpPr>
        <p:spPr>
          <a:xfrm>
            <a:off x="7116290" y="4556061"/>
            <a:ext cx="35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did this happen?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7CCCE-9CDB-DD54-E2B7-FE35A6362205}"/>
              </a:ext>
            </a:extLst>
          </p:cNvPr>
          <p:cNvSpPr txBox="1"/>
          <p:nvPr/>
        </p:nvSpPr>
        <p:spPr>
          <a:xfrm>
            <a:off x="2395959" y="1063953"/>
            <a:ext cx="263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June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7020B-02E0-3213-9FFD-E9B10AB52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9" y="1532417"/>
            <a:ext cx="55325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270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Inflation Expectations Remained “Well Anchored”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256DA-1571-0BE3-9EDB-19514478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1841106"/>
            <a:ext cx="5587773" cy="448056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FE228A-3B34-14AD-B458-5E2851D55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3822" y="1821632"/>
            <a:ext cx="6192826" cy="4408593"/>
          </a:xfrm>
        </p:spPr>
      </p:pic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4653-86DA-511C-B66D-0883F4AC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essing Credit and Blame (my 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C981-402A-46C0-7758-D440B614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and the President:  Fiscal Stimulus prevented deep world-wide recession.  American Rescue Plan probably too big.</a:t>
            </a:r>
          </a:p>
          <a:p>
            <a:r>
              <a:rPr lang="en-US" dirty="0"/>
              <a:t>The Fed.  Major blame for being late in reacting to increase in inflation.  Since 3/22, so far so good.  Verdict is out:  good policy or good luck?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01B33-F91D-71C2-681B-52C90456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0446-33FB-D6B8-9848-DE0F13F4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Spr</a:t>
            </a:r>
            <a:r>
              <a:rPr lang="en-US" dirty="0"/>
              <a:t>ing Inflation Jitters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8523-121C-5B5C-0F07-762A1957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0074F3-5549-EFE1-BAF2-2B92ED91F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57898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56F429B-1FC1-EEF8-77A8-E5CE9861D3E1}"/>
              </a:ext>
            </a:extLst>
          </p:cNvPr>
          <p:cNvSpPr/>
          <p:nvPr/>
        </p:nvSpPr>
        <p:spPr>
          <a:xfrm>
            <a:off x="9939501" y="2958202"/>
            <a:ext cx="1409700" cy="16478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22F7-AD3E-6E09-1C7C-8ED641D3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Nervous Consumers?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36ED0B-BC6B-517F-D620-497A86029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8" y="1634769"/>
            <a:ext cx="5336049" cy="4286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2682F-7621-81A4-BCBE-FD66D156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6E1D0-DADD-A8F0-74B2-A8DBCCBF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957" y="1634769"/>
            <a:ext cx="620017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8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7B26-3405-C3D2-FB90-D5C0C805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Ner</a:t>
            </a:r>
            <a:r>
              <a:rPr lang="en-US" dirty="0"/>
              <a:t>vous Fed? (Given Past History)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8E4AC6-4C3A-7A14-6FD7-75E3D6D0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9877" y="2024209"/>
            <a:ext cx="5746612" cy="3566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0C7A-F7AC-061D-A93F-F283054C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B0E48F-D8F1-D2F1-F99E-4B3A8E1F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" y="2111019"/>
            <a:ext cx="600105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6F8D6-02B1-76B6-E6B6-7D87F59FFA60}"/>
              </a:ext>
            </a:extLst>
          </p:cNvPr>
          <p:cNvSpPr txBox="1"/>
          <p:nvPr/>
        </p:nvSpPr>
        <p:spPr>
          <a:xfrm>
            <a:off x="6589983" y="572563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https://www.bcaresearch.com/macro-research-services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Consumption (2/3rds of GDP) appears to be slowing.</a:t>
            </a:r>
          </a:p>
          <a:p>
            <a:r>
              <a:rPr lang="en-US" dirty="0"/>
              <a:t>Progress on inflation still is in some doubt.</a:t>
            </a:r>
          </a:p>
          <a:p>
            <a:r>
              <a:rPr lang="en-US" dirty="0"/>
              <a:t>New Data: Unemployment first Friday of the month; </a:t>
            </a:r>
            <a:r>
              <a:rPr lang="en-US"/>
              <a:t>PCE inflation, 6/28, 7/26.</a:t>
            </a:r>
            <a:endParaRPr lang="en-US" dirty="0"/>
          </a:p>
          <a:p>
            <a:r>
              <a:rPr lang="en-US" dirty="0"/>
              <a:t>Two more FOMC meetings before the election:  July 30-31 and September 17-18. </a:t>
            </a:r>
          </a:p>
          <a:p>
            <a:pPr marL="0" indent="0">
              <a:buNone/>
            </a:pPr>
            <a:r>
              <a:rPr lang="en-US" dirty="0"/>
              <a:t>(followed by a meeting Nov. 6 -7!)</a:t>
            </a:r>
          </a:p>
          <a:p>
            <a:r>
              <a:rPr lang="en-US" dirty="0"/>
              <a:t>Politically Charged Environment!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27C-1A6F-EF14-A14F-53C9B780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rest Rate Cuts?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0BD2-B4F2-D808-5A3B-E701EBE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58FCFF-62C5-E96B-EB45-E8EE2BA3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5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327C-1A6F-EF14-A14F-53C9B780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rest Rate Cuts?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0BD2-B4F2-D808-5A3B-E701EBE0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178FB-4EE2-A9E1-301E-9970E6B03904}"/>
              </a:ext>
            </a:extLst>
          </p:cNvPr>
          <p:cNvSpPr txBox="1"/>
          <p:nvPr/>
        </p:nvSpPr>
        <p:spPr>
          <a:xfrm>
            <a:off x="4618300" y="6441311"/>
            <a:ext cx="776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https://www.cmegroup.com/markets/interest-rates/cme-fedwatch-tool.html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3AC824-D1A3-7D47-F385-27ED0027F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833" y="1570038"/>
            <a:ext cx="8626333" cy="4351337"/>
          </a:xfrm>
        </p:spPr>
      </p:pic>
    </p:spTree>
    <p:extLst>
      <p:ext uri="{BB962C8B-B14F-4D97-AF65-F5344CB8AC3E}">
        <p14:creationId xmlns:p14="http://schemas.microsoft.com/office/powerpoint/2010/main" val="23943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CBA7-0C30-314A-84F4-561B9E5A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Action is in September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F00EFB-27AA-606B-0BCD-E982B17BA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54" y="1147562"/>
            <a:ext cx="7625538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EED9-7486-889B-8618-01C0C4E4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83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36598444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(6/24):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(7/01):  International Institutions (Alan Deardorff,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(7/08):    (Emily Blanchard, Tuck School, Dartmouth)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(7/15):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(7/22): Federal Debt and Deficits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(7/29):  Autonomous Vehicles (Arkadiusz </a:t>
            </a:r>
            <a:r>
              <a:rPr lang="en-US" dirty="0" err="1"/>
              <a:t>Mironko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6842-764D-D198-C854-B87B3578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balization at a Crossroads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E481-9EC0-05B8-74FA-F35772F1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Talk!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24A46-AF8D-A02D-0BCD-C7E7FCE6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812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20726</TotalTime>
  <Words>2039</Words>
  <Application>Microsoft Office PowerPoint</Application>
  <PresentationFormat>Widescreen</PresentationFormat>
  <Paragraphs>331</Paragraphs>
  <Slides>62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Arimo</vt:lpstr>
      <vt:lpstr>Calibri</vt:lpstr>
      <vt:lpstr>Courier New</vt:lpstr>
      <vt:lpstr>Garamond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Main Economic Institutions</vt:lpstr>
      <vt:lpstr>Globalization at a Crossroads</vt:lpstr>
      <vt:lpstr> How Economists Decide How Much to Fight  Climate Change: Cost Benefit Analysis</vt:lpstr>
      <vt:lpstr>Who Holds US Debt?</vt:lpstr>
      <vt:lpstr>Growth Path</vt:lpstr>
      <vt:lpstr>PowerPoint Presentation</vt:lpstr>
      <vt:lpstr>Credits and Disclaimer</vt:lpstr>
      <vt:lpstr>Submitting Questions</vt:lpstr>
      <vt:lpstr>Outline for the Talk</vt:lpstr>
      <vt:lpstr>Gross Domestic Product: 2024Q1 = $28.3 tr</vt:lpstr>
      <vt:lpstr>Different Breakdown</vt:lpstr>
      <vt:lpstr>GDP and ‘Potential’ during the Recovery</vt:lpstr>
      <vt:lpstr>What is a Recession?</vt:lpstr>
      <vt:lpstr>Unemployment is Near Record Lows</vt:lpstr>
      <vt:lpstr>Where Have All the Workers Gone?</vt:lpstr>
      <vt:lpstr>The Aging of the Labor Force</vt:lpstr>
      <vt:lpstr>Supplemented by Foreign Workers</vt:lpstr>
      <vt:lpstr>How is New Hampshire Doing?</vt:lpstr>
      <vt:lpstr>Labor Market in New Hampshire </vt:lpstr>
      <vt:lpstr>Overall Good News on the Real Side</vt:lpstr>
      <vt:lpstr>Interest Rates: Era of Falling Rates Over?</vt:lpstr>
      <vt:lpstr>Mortgage Rates are Having an Effect ?</vt:lpstr>
      <vt:lpstr>National Housing Market and Closer to Home</vt:lpstr>
      <vt:lpstr>Stock Prices:  Fear Giving Way to Greed?</vt:lpstr>
      <vt:lpstr>Inflation during the Recovery (CPI)</vt:lpstr>
      <vt:lpstr>Fed’s Measure (PCE)</vt:lpstr>
      <vt:lpstr>CPI vs. PCE:  Differences</vt:lpstr>
      <vt:lpstr>Uses of Inflation Measures</vt:lpstr>
      <vt:lpstr>Measuring “Underlying” Inflation</vt:lpstr>
      <vt:lpstr>The Importance &amp; Problems with Rents</vt:lpstr>
      <vt:lpstr>Wages Haven’t Kept Pace with Inflation, Yet</vt:lpstr>
      <vt:lpstr>International Comparisons</vt:lpstr>
      <vt:lpstr>The “Nominal”  Side</vt:lpstr>
      <vt:lpstr>Five Minute Break!</vt:lpstr>
      <vt:lpstr>Why We Give These Lectures</vt:lpstr>
      <vt:lpstr>High Prices versus Inflation</vt:lpstr>
      <vt:lpstr>Housing Prices Vs Inflation</vt:lpstr>
      <vt:lpstr>Wages vs Prices and Inflation</vt:lpstr>
      <vt:lpstr>Housing Again!</vt:lpstr>
      <vt:lpstr>Policy Effects</vt:lpstr>
      <vt:lpstr>Policy  Effects: Fiscal</vt:lpstr>
      <vt:lpstr>Policy Effects:  Monetary</vt:lpstr>
      <vt:lpstr>About Face at the Fed in 2022</vt:lpstr>
      <vt:lpstr>Fed’s View on the Economy</vt:lpstr>
      <vt:lpstr>Long-Term Inflation Expectations Remained “Well Anchored”</vt:lpstr>
      <vt:lpstr>Assessing Credit and Blame (my views)</vt:lpstr>
      <vt:lpstr>Spring Inflation Jitters</vt:lpstr>
      <vt:lpstr>The Nervous Consumers?</vt:lpstr>
      <vt:lpstr>Nervous Fed? (Given Past History)</vt:lpstr>
      <vt:lpstr>What will the Fed Do?</vt:lpstr>
      <vt:lpstr>Interest Rate Cuts? </vt:lpstr>
      <vt:lpstr>Interest Rate Cuts? </vt:lpstr>
      <vt:lpstr>The Action is in September</vt:lpstr>
      <vt:lpstr>Main Economic Institutions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454</cp:revision>
  <cp:lastPrinted>2022-01-18T19:59:29Z</cp:lastPrinted>
  <dcterms:created xsi:type="dcterms:W3CDTF">2017-05-03T22:30:38Z</dcterms:created>
  <dcterms:modified xsi:type="dcterms:W3CDTF">2024-06-24T16:43:43Z</dcterms:modified>
</cp:coreProperties>
</file>